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2" r:id="rId5"/>
    <p:sldId id="263" r:id="rId6"/>
    <p:sldId id="264" r:id="rId7"/>
    <p:sldId id="265" r:id="rId8"/>
    <p:sldId id="273" r:id="rId9"/>
    <p:sldId id="267" r:id="rId10"/>
    <p:sldId id="272" r:id="rId11"/>
    <p:sldId id="266" r:id="rId12"/>
    <p:sldId id="274" r:id="rId13"/>
    <p:sldId id="268" r:id="rId14"/>
    <p:sldId id="275" r:id="rId15"/>
    <p:sldId id="269" r:id="rId16"/>
    <p:sldId id="276" r:id="rId17"/>
    <p:sldId id="270" r:id="rId18"/>
    <p:sldId id="277" r:id="rId19"/>
    <p:sldId id="271" r:id="rId20"/>
    <p:sldId id="279" r:id="rId21"/>
    <p:sldId id="280" r:id="rId22"/>
    <p:sldId id="281" r:id="rId23"/>
    <p:sldId id="282" r:id="rId24"/>
    <p:sldId id="278" r:id="rId2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09ECD1-9B4A-4424-878C-573D73D79B4C}" v="601" dt="2022-06-20T07:26:02.5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47" d="100"/>
          <a:sy n="47" d="100"/>
        </p:scale>
        <p:origin x="72"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D2A7E5-B5AF-7777-68FF-64031D8165BA}"/>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9A639A9-A508-933A-17FB-D6959C8D46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78B1EF2-4775-E79B-FA5F-D1A93274DBAE}"/>
              </a:ext>
            </a:extLst>
          </p:cNvPr>
          <p:cNvSpPr>
            <a:spLocks noGrp="1"/>
          </p:cNvSpPr>
          <p:nvPr>
            <p:ph type="dt" sz="half" idx="10"/>
          </p:nvPr>
        </p:nvSpPr>
        <p:spPr/>
        <p:txBody>
          <a:bodyPr/>
          <a:lstStyle/>
          <a:p>
            <a:fld id="{E00386F9-A6C1-4F99-BF74-DFB8E0DB236E}" type="datetimeFigureOut">
              <a:rPr kumimoji="1" lang="ja-JP" altLang="en-US" smtClean="0"/>
              <a:t>2022/6/28</a:t>
            </a:fld>
            <a:endParaRPr kumimoji="1" lang="ja-JP" altLang="en-US"/>
          </a:p>
        </p:txBody>
      </p:sp>
      <p:sp>
        <p:nvSpPr>
          <p:cNvPr id="5" name="フッター プレースホルダー 4">
            <a:extLst>
              <a:ext uri="{FF2B5EF4-FFF2-40B4-BE49-F238E27FC236}">
                <a16:creationId xmlns:a16="http://schemas.microsoft.com/office/drawing/2014/main" id="{4A50FB92-CF72-C124-4838-C7662C2F122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10DAE4C-1EEF-CE19-FCA8-C17C2BD551AC}"/>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146261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D4B461-564D-E244-AE23-26EA4978EE8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1A629B8-3F01-16E4-61C2-1CF99DCA52C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082820C-46ED-E3BD-AF2D-F729E4BA93B8}"/>
              </a:ext>
            </a:extLst>
          </p:cNvPr>
          <p:cNvSpPr>
            <a:spLocks noGrp="1"/>
          </p:cNvSpPr>
          <p:nvPr>
            <p:ph type="dt" sz="half" idx="10"/>
          </p:nvPr>
        </p:nvSpPr>
        <p:spPr/>
        <p:txBody>
          <a:bodyPr/>
          <a:lstStyle/>
          <a:p>
            <a:fld id="{E00386F9-A6C1-4F99-BF74-DFB8E0DB236E}" type="datetimeFigureOut">
              <a:rPr kumimoji="1" lang="ja-JP" altLang="en-US" smtClean="0"/>
              <a:t>2022/6/28</a:t>
            </a:fld>
            <a:endParaRPr kumimoji="1" lang="ja-JP" altLang="en-US"/>
          </a:p>
        </p:txBody>
      </p:sp>
      <p:sp>
        <p:nvSpPr>
          <p:cNvPr id="5" name="フッター プレースホルダー 4">
            <a:extLst>
              <a:ext uri="{FF2B5EF4-FFF2-40B4-BE49-F238E27FC236}">
                <a16:creationId xmlns:a16="http://schemas.microsoft.com/office/drawing/2014/main" id="{D8919372-84BF-EFF1-A323-A8B38B7466D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648F91-0D46-E285-4B40-6488A845CB53}"/>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199576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1A88EC6-9CA7-53C1-3B4E-16D891BE102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4863F39-B1AF-1FFA-078E-3D69D378ABE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C26767-88C5-AC0B-1103-B3E0BD93644A}"/>
              </a:ext>
            </a:extLst>
          </p:cNvPr>
          <p:cNvSpPr>
            <a:spLocks noGrp="1"/>
          </p:cNvSpPr>
          <p:nvPr>
            <p:ph type="dt" sz="half" idx="10"/>
          </p:nvPr>
        </p:nvSpPr>
        <p:spPr/>
        <p:txBody>
          <a:bodyPr/>
          <a:lstStyle/>
          <a:p>
            <a:fld id="{E00386F9-A6C1-4F99-BF74-DFB8E0DB236E}" type="datetimeFigureOut">
              <a:rPr kumimoji="1" lang="ja-JP" altLang="en-US" smtClean="0"/>
              <a:t>2022/6/28</a:t>
            </a:fld>
            <a:endParaRPr kumimoji="1" lang="ja-JP" altLang="en-US"/>
          </a:p>
        </p:txBody>
      </p:sp>
      <p:sp>
        <p:nvSpPr>
          <p:cNvPr id="5" name="フッター プレースホルダー 4">
            <a:extLst>
              <a:ext uri="{FF2B5EF4-FFF2-40B4-BE49-F238E27FC236}">
                <a16:creationId xmlns:a16="http://schemas.microsoft.com/office/drawing/2014/main" id="{39FC03F0-EA86-0501-7279-70F9CE219FE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042A5C9-CA5E-A312-9A90-D14F237FA40B}"/>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247421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6FD2A7-F999-B44E-11CE-105DEC235D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AAD656-C6B3-A0E4-C214-F91BD7F677C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4920F32-ED98-5F49-3DE3-CC2568E73EA8}"/>
              </a:ext>
            </a:extLst>
          </p:cNvPr>
          <p:cNvSpPr>
            <a:spLocks noGrp="1"/>
          </p:cNvSpPr>
          <p:nvPr>
            <p:ph type="dt" sz="half" idx="10"/>
          </p:nvPr>
        </p:nvSpPr>
        <p:spPr/>
        <p:txBody>
          <a:bodyPr/>
          <a:lstStyle/>
          <a:p>
            <a:fld id="{E00386F9-A6C1-4F99-BF74-DFB8E0DB236E}" type="datetimeFigureOut">
              <a:rPr kumimoji="1" lang="ja-JP" altLang="en-US" smtClean="0"/>
              <a:t>2022/6/28</a:t>
            </a:fld>
            <a:endParaRPr kumimoji="1" lang="ja-JP" altLang="en-US"/>
          </a:p>
        </p:txBody>
      </p:sp>
      <p:sp>
        <p:nvSpPr>
          <p:cNvPr id="5" name="フッター プレースホルダー 4">
            <a:extLst>
              <a:ext uri="{FF2B5EF4-FFF2-40B4-BE49-F238E27FC236}">
                <a16:creationId xmlns:a16="http://schemas.microsoft.com/office/drawing/2014/main" id="{10BF22A0-F943-9C00-B45B-D0032214528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1A5D818-4623-0962-EE61-5549FE84909A}"/>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1978212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55656F-766D-219D-460A-A7ADBF6B9AE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ACE1751-ABA3-3516-FDBE-3D66C21C23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8A85F05-228E-3C2B-9B4E-A55F0661B531}"/>
              </a:ext>
            </a:extLst>
          </p:cNvPr>
          <p:cNvSpPr>
            <a:spLocks noGrp="1"/>
          </p:cNvSpPr>
          <p:nvPr>
            <p:ph type="dt" sz="half" idx="10"/>
          </p:nvPr>
        </p:nvSpPr>
        <p:spPr/>
        <p:txBody>
          <a:bodyPr/>
          <a:lstStyle/>
          <a:p>
            <a:fld id="{E00386F9-A6C1-4F99-BF74-DFB8E0DB236E}" type="datetimeFigureOut">
              <a:rPr kumimoji="1" lang="ja-JP" altLang="en-US" smtClean="0"/>
              <a:t>2022/6/28</a:t>
            </a:fld>
            <a:endParaRPr kumimoji="1" lang="ja-JP" altLang="en-US"/>
          </a:p>
        </p:txBody>
      </p:sp>
      <p:sp>
        <p:nvSpPr>
          <p:cNvPr id="5" name="フッター プレースホルダー 4">
            <a:extLst>
              <a:ext uri="{FF2B5EF4-FFF2-40B4-BE49-F238E27FC236}">
                <a16:creationId xmlns:a16="http://schemas.microsoft.com/office/drawing/2014/main" id="{55810CEB-A364-D3F0-973A-3A26F1B29D2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6DBD31-C206-7934-E771-632314D67E74}"/>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1712458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60D6C2-9D76-7A7F-EA6F-BEC9D58219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E1C2DB3-73EC-92D2-F151-E61B0948C95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D3FD874B-34F9-6355-1693-18598A64D926}"/>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2F3815F-A070-7D8A-D8E5-C255E9BB9404}"/>
              </a:ext>
            </a:extLst>
          </p:cNvPr>
          <p:cNvSpPr>
            <a:spLocks noGrp="1"/>
          </p:cNvSpPr>
          <p:nvPr>
            <p:ph type="dt" sz="half" idx="10"/>
          </p:nvPr>
        </p:nvSpPr>
        <p:spPr/>
        <p:txBody>
          <a:bodyPr/>
          <a:lstStyle/>
          <a:p>
            <a:fld id="{E00386F9-A6C1-4F99-BF74-DFB8E0DB236E}" type="datetimeFigureOut">
              <a:rPr kumimoji="1" lang="ja-JP" altLang="en-US" smtClean="0"/>
              <a:t>2022/6/28</a:t>
            </a:fld>
            <a:endParaRPr kumimoji="1" lang="ja-JP" altLang="en-US"/>
          </a:p>
        </p:txBody>
      </p:sp>
      <p:sp>
        <p:nvSpPr>
          <p:cNvPr id="6" name="フッター プレースホルダー 5">
            <a:extLst>
              <a:ext uri="{FF2B5EF4-FFF2-40B4-BE49-F238E27FC236}">
                <a16:creationId xmlns:a16="http://schemas.microsoft.com/office/drawing/2014/main" id="{21C16720-FB91-8708-3EBA-64975E8A5FD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C356B09-EE4D-1AB7-0583-58CAAE0B5983}"/>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390444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095871-01A1-2392-0B5F-F331C5C4B00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C166E-0962-7008-55AC-28E106A759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268959D-98A5-90F3-AB31-1B53045B007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E3C1611-6091-FB9D-93E2-B6A03C4F8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A509017-5825-CC0C-4A44-EB41FB4D1A9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2C93B55-9C5B-1F7F-F0C6-F5EE42F760D1}"/>
              </a:ext>
            </a:extLst>
          </p:cNvPr>
          <p:cNvSpPr>
            <a:spLocks noGrp="1"/>
          </p:cNvSpPr>
          <p:nvPr>
            <p:ph type="dt" sz="half" idx="10"/>
          </p:nvPr>
        </p:nvSpPr>
        <p:spPr/>
        <p:txBody>
          <a:bodyPr/>
          <a:lstStyle/>
          <a:p>
            <a:fld id="{E00386F9-A6C1-4F99-BF74-DFB8E0DB236E}" type="datetimeFigureOut">
              <a:rPr kumimoji="1" lang="ja-JP" altLang="en-US" smtClean="0"/>
              <a:t>2022/6/28</a:t>
            </a:fld>
            <a:endParaRPr kumimoji="1" lang="ja-JP" altLang="en-US"/>
          </a:p>
        </p:txBody>
      </p:sp>
      <p:sp>
        <p:nvSpPr>
          <p:cNvPr id="8" name="フッター プレースホルダー 7">
            <a:extLst>
              <a:ext uri="{FF2B5EF4-FFF2-40B4-BE49-F238E27FC236}">
                <a16:creationId xmlns:a16="http://schemas.microsoft.com/office/drawing/2014/main" id="{252738AA-59F6-C4E4-781A-592FB2A1EDF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56804A7-5184-9CE6-11FC-BAA5718A6A71}"/>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3122542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A805F7-E818-5831-F11A-7DEB54EE0A1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034B18A-7571-46AE-BC97-B76C17B33338}"/>
              </a:ext>
            </a:extLst>
          </p:cNvPr>
          <p:cNvSpPr>
            <a:spLocks noGrp="1"/>
          </p:cNvSpPr>
          <p:nvPr>
            <p:ph type="dt" sz="half" idx="10"/>
          </p:nvPr>
        </p:nvSpPr>
        <p:spPr/>
        <p:txBody>
          <a:bodyPr/>
          <a:lstStyle/>
          <a:p>
            <a:fld id="{E00386F9-A6C1-4F99-BF74-DFB8E0DB236E}" type="datetimeFigureOut">
              <a:rPr kumimoji="1" lang="ja-JP" altLang="en-US" smtClean="0"/>
              <a:t>2022/6/28</a:t>
            </a:fld>
            <a:endParaRPr kumimoji="1" lang="ja-JP" altLang="en-US"/>
          </a:p>
        </p:txBody>
      </p:sp>
      <p:sp>
        <p:nvSpPr>
          <p:cNvPr id="4" name="フッター プレースホルダー 3">
            <a:extLst>
              <a:ext uri="{FF2B5EF4-FFF2-40B4-BE49-F238E27FC236}">
                <a16:creationId xmlns:a16="http://schemas.microsoft.com/office/drawing/2014/main" id="{E892E12C-41AF-A0F9-FDDC-6AFBC37DF55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10CED4B-2170-4CDE-B8C1-317501B3A2ED}"/>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1538272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32E76A3-7674-F2A7-3834-8EBA8232C62F}"/>
              </a:ext>
            </a:extLst>
          </p:cNvPr>
          <p:cNvSpPr>
            <a:spLocks noGrp="1"/>
          </p:cNvSpPr>
          <p:nvPr>
            <p:ph type="dt" sz="half" idx="10"/>
          </p:nvPr>
        </p:nvSpPr>
        <p:spPr/>
        <p:txBody>
          <a:bodyPr/>
          <a:lstStyle/>
          <a:p>
            <a:fld id="{E00386F9-A6C1-4F99-BF74-DFB8E0DB236E}" type="datetimeFigureOut">
              <a:rPr kumimoji="1" lang="ja-JP" altLang="en-US" smtClean="0"/>
              <a:t>2022/6/28</a:t>
            </a:fld>
            <a:endParaRPr kumimoji="1" lang="ja-JP" altLang="en-US"/>
          </a:p>
        </p:txBody>
      </p:sp>
      <p:sp>
        <p:nvSpPr>
          <p:cNvPr id="3" name="フッター プレースホルダー 2">
            <a:extLst>
              <a:ext uri="{FF2B5EF4-FFF2-40B4-BE49-F238E27FC236}">
                <a16:creationId xmlns:a16="http://schemas.microsoft.com/office/drawing/2014/main" id="{DF37DEFB-1E6A-4E25-4D1A-3CFD03C58A8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7A68FD0-FE07-8D2C-6906-5C19A23D1E2C}"/>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3327517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D7F724-D0A5-D052-343D-6316822805D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B3D4715-39B8-AE9D-C0A0-1B8854993C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DEB0E0D-43C7-C2A9-96E2-4293AFC9CE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9265480-4CD3-C00C-99B3-F93C4B732B92}"/>
              </a:ext>
            </a:extLst>
          </p:cNvPr>
          <p:cNvSpPr>
            <a:spLocks noGrp="1"/>
          </p:cNvSpPr>
          <p:nvPr>
            <p:ph type="dt" sz="half" idx="10"/>
          </p:nvPr>
        </p:nvSpPr>
        <p:spPr/>
        <p:txBody>
          <a:bodyPr/>
          <a:lstStyle/>
          <a:p>
            <a:fld id="{E00386F9-A6C1-4F99-BF74-DFB8E0DB236E}" type="datetimeFigureOut">
              <a:rPr kumimoji="1" lang="ja-JP" altLang="en-US" smtClean="0"/>
              <a:t>2022/6/28</a:t>
            </a:fld>
            <a:endParaRPr kumimoji="1" lang="ja-JP" altLang="en-US"/>
          </a:p>
        </p:txBody>
      </p:sp>
      <p:sp>
        <p:nvSpPr>
          <p:cNvPr id="6" name="フッター プレースホルダー 5">
            <a:extLst>
              <a:ext uri="{FF2B5EF4-FFF2-40B4-BE49-F238E27FC236}">
                <a16:creationId xmlns:a16="http://schemas.microsoft.com/office/drawing/2014/main" id="{A435FE7F-AC38-CBA0-57E2-84390FE5E9C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1F2C5D2-4929-0649-7015-F04F69DAEBEA}"/>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1379293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43CFD-EE28-5D30-DE8F-66459344E29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57001C3-FDBD-98C3-DC48-04DFCD5CBF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A0F57DB-EEA9-CBB6-F9C2-2F1175B70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503A920-BECA-7F52-7663-3AB1EE88CD8B}"/>
              </a:ext>
            </a:extLst>
          </p:cNvPr>
          <p:cNvSpPr>
            <a:spLocks noGrp="1"/>
          </p:cNvSpPr>
          <p:nvPr>
            <p:ph type="dt" sz="half" idx="10"/>
          </p:nvPr>
        </p:nvSpPr>
        <p:spPr/>
        <p:txBody>
          <a:bodyPr/>
          <a:lstStyle/>
          <a:p>
            <a:fld id="{E00386F9-A6C1-4F99-BF74-DFB8E0DB236E}" type="datetimeFigureOut">
              <a:rPr kumimoji="1" lang="ja-JP" altLang="en-US" smtClean="0"/>
              <a:t>2022/6/28</a:t>
            </a:fld>
            <a:endParaRPr kumimoji="1" lang="ja-JP" altLang="en-US"/>
          </a:p>
        </p:txBody>
      </p:sp>
      <p:sp>
        <p:nvSpPr>
          <p:cNvPr id="6" name="フッター プレースホルダー 5">
            <a:extLst>
              <a:ext uri="{FF2B5EF4-FFF2-40B4-BE49-F238E27FC236}">
                <a16:creationId xmlns:a16="http://schemas.microsoft.com/office/drawing/2014/main" id="{4864CAEF-A9B2-5E96-B7B7-8DF27ED57D5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EA2624A-5B92-C6D0-7B15-0391B048269E}"/>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937920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84F6708-9577-9014-5FF7-DA5598F86E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2043A71-9FE2-5FB5-949A-E36B5E560F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9BAC01C-37EF-FAF8-0ECF-AB79108A0A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0386F9-A6C1-4F99-BF74-DFB8E0DB236E}" type="datetimeFigureOut">
              <a:rPr kumimoji="1" lang="ja-JP" altLang="en-US" smtClean="0"/>
              <a:t>2022/6/28</a:t>
            </a:fld>
            <a:endParaRPr kumimoji="1" lang="ja-JP" altLang="en-US"/>
          </a:p>
        </p:txBody>
      </p:sp>
      <p:sp>
        <p:nvSpPr>
          <p:cNvPr id="5" name="フッター プレースホルダー 4">
            <a:extLst>
              <a:ext uri="{FF2B5EF4-FFF2-40B4-BE49-F238E27FC236}">
                <a16:creationId xmlns:a16="http://schemas.microsoft.com/office/drawing/2014/main" id="{C71156C4-ACDC-57C5-EE39-E59E8C5D84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7AF10E3-CC15-15DC-45ED-DCAFC0F349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996098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png"/><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glow>
              <a:schemeClr val="bg1"/>
            </a:glow>
          </a:effectLst>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1821511" y="2921168"/>
            <a:ext cx="8013732" cy="1015663"/>
          </a:xfrm>
          <a:prstGeom prst="rect">
            <a:avLst/>
          </a:prstGeom>
          <a:noFill/>
          <a:effectLst>
            <a:glow rad="139700">
              <a:schemeClr val="accent6">
                <a:satMod val="175000"/>
                <a:alpha val="40000"/>
              </a:schemeClr>
            </a:glow>
          </a:effectLst>
        </p:spPr>
        <p:txBody>
          <a:bodyPr wrap="none" rtlCol="0">
            <a:spAutoFit/>
          </a:bodyPr>
          <a:lstStyle/>
          <a:p>
            <a:r>
              <a:rPr lang="en-US" altLang="ja-JP" sz="6000" dirty="0"/>
              <a:t>E2</a:t>
            </a:r>
            <a:r>
              <a:rPr lang="ja-JP" altLang="en-US" sz="6000" dirty="0"/>
              <a:t>チームドアラの発表</a:t>
            </a:r>
            <a:endParaRPr kumimoji="1" lang="ja-JP" altLang="en-US" sz="6000" dirty="0"/>
          </a:p>
        </p:txBody>
      </p:sp>
      <p:pic>
        <p:nvPicPr>
          <p:cNvPr id="2" name="心の中の小さな宇宙">
            <a:hlinkClick r:id="" action="ppaction://media"/>
            <a:extLst>
              <a:ext uri="{FF2B5EF4-FFF2-40B4-BE49-F238E27FC236}">
                <a16:creationId xmlns:a16="http://schemas.microsoft.com/office/drawing/2014/main" id="{54DF4895-F033-C15C-A507-246A03B5A5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
        <p:nvSpPr>
          <p:cNvPr id="6" name="テキスト ボックス 5">
            <a:extLst>
              <a:ext uri="{FF2B5EF4-FFF2-40B4-BE49-F238E27FC236}">
                <a16:creationId xmlns:a16="http://schemas.microsoft.com/office/drawing/2014/main" id="{6EB4883C-68B8-5E23-E3CC-0F27E01ACC2A}"/>
              </a:ext>
            </a:extLst>
          </p:cNvPr>
          <p:cNvSpPr txBox="1"/>
          <p:nvPr/>
        </p:nvSpPr>
        <p:spPr>
          <a:xfrm>
            <a:off x="0" y="6211668"/>
            <a:ext cx="6192982" cy="646331"/>
          </a:xfrm>
          <a:prstGeom prst="rect">
            <a:avLst/>
          </a:prstGeom>
          <a:noFill/>
        </p:spPr>
        <p:txBody>
          <a:bodyPr wrap="square">
            <a:spAutoFit/>
          </a:bodyPr>
          <a:lstStyle/>
          <a:p>
            <a:r>
              <a:rPr lang="en-US" altLang="ja-JP" dirty="0"/>
              <a:t>※</a:t>
            </a:r>
            <a:r>
              <a:rPr lang="ja-JP" altLang="en-US" dirty="0"/>
              <a:t>音楽が流れます</a:t>
            </a:r>
            <a:endParaRPr lang="en-US" altLang="ja-JP" dirty="0"/>
          </a:p>
          <a:p>
            <a:r>
              <a:rPr lang="ja-JP" altLang="en-US" dirty="0"/>
              <a:t>音楽：</a:t>
            </a:r>
            <a:r>
              <a:rPr lang="en-US" altLang="ja-JP" dirty="0"/>
              <a:t>DOVA-SYNDROME</a:t>
            </a:r>
          </a:p>
        </p:txBody>
      </p:sp>
    </p:spTree>
    <p:extLst>
      <p:ext uri="{BB962C8B-B14F-4D97-AF65-F5344CB8AC3E}">
        <p14:creationId xmlns:p14="http://schemas.microsoft.com/office/powerpoint/2010/main" val="152937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3636"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図 7" descr="雨 が含まれている画像&#10;&#10;自動的に生成された説明">
            <a:extLst>
              <a:ext uri="{FF2B5EF4-FFF2-40B4-BE49-F238E27FC236}">
                <a16:creationId xmlns:a16="http://schemas.microsoft.com/office/drawing/2014/main" id="{8BA434E3-69D6-AC0E-78FD-FBC2CC265EB0}"/>
              </a:ext>
            </a:extLst>
          </p:cNvPr>
          <p:cNvPicPr>
            <a:picLocks noChangeAspect="1"/>
          </p:cNvPicPr>
          <p:nvPr/>
        </p:nvPicPr>
        <p:blipFill rotWithShape="1">
          <a:blip r:embed="rId2">
            <a:extLst>
              <a:ext uri="{28A0092B-C50C-407E-A947-70E740481C1C}">
                <a14:useLocalDpi xmlns:a14="http://schemas.microsoft.com/office/drawing/2010/main" val="0"/>
              </a:ext>
            </a:extLst>
          </a:blip>
          <a:srcRect t="27612" b="13641"/>
          <a:stretch/>
        </p:blipFill>
        <p:spPr>
          <a:xfrm>
            <a:off x="20" y="10"/>
            <a:ext cx="12191980" cy="6857990"/>
          </a:xfrm>
          <a:prstGeom prst="rect">
            <a:avLst/>
          </a:prstGeom>
        </p:spPr>
      </p:pic>
      <p:sp>
        <p:nvSpPr>
          <p:cNvPr id="1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テキスト ボックス 3">
            <a:extLst>
              <a:ext uri="{FF2B5EF4-FFF2-40B4-BE49-F238E27FC236}">
                <a16:creationId xmlns:a16="http://schemas.microsoft.com/office/drawing/2014/main" id="{8A4262C1-C9BC-138E-8ED7-71D91EC062B4}"/>
              </a:ext>
            </a:extLst>
          </p:cNvPr>
          <p:cNvSpPr txBox="1"/>
          <p:nvPr/>
        </p:nvSpPr>
        <p:spPr>
          <a:xfrm>
            <a:off x="7384473" y="3231930"/>
            <a:ext cx="4807527" cy="189186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kumimoji="1" lang="ja-JP" altLang="en-US" sz="3200" dirty="0">
                <a:latin typeface="+mj-lt"/>
                <a:ea typeface="+mj-ea"/>
                <a:cs typeface="+mj-cs"/>
              </a:rPr>
              <a:t>４</a:t>
            </a:r>
            <a:r>
              <a:rPr lang="en-US" altLang="ja-JP" sz="3200" dirty="0">
                <a:latin typeface="+mj-lt"/>
                <a:ea typeface="+mj-ea"/>
                <a:cs typeface="+mj-cs"/>
              </a:rPr>
              <a:t>.</a:t>
            </a:r>
            <a:r>
              <a:rPr kumimoji="1" lang="ja-JP" altLang="en-US" sz="3200" dirty="0">
                <a:latin typeface="+mj-lt"/>
                <a:ea typeface="+mj-ea"/>
                <a:cs typeface="+mj-cs"/>
              </a:rPr>
              <a:t>デモンストレーション</a:t>
            </a:r>
          </a:p>
        </p:txBody>
      </p:sp>
      <p:cxnSp>
        <p:nvCxnSpPr>
          <p:cNvPr id="15" name="Straight Connector 1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994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031873" cy="1015663"/>
          </a:xfrm>
          <a:prstGeom prst="rect">
            <a:avLst/>
          </a:prstGeom>
          <a:noFill/>
        </p:spPr>
        <p:txBody>
          <a:bodyPr wrap="none" rtlCol="0">
            <a:spAutoFit/>
          </a:bodyPr>
          <a:lstStyle/>
          <a:p>
            <a:r>
              <a:rPr kumimoji="1" lang="ja-JP" altLang="en-US" sz="6000" dirty="0"/>
              <a:t>発表の流れ</a:t>
            </a:r>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768624" y="1407821"/>
            <a:ext cx="4399120"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１</a:t>
            </a:r>
            <a:r>
              <a:rPr lang="en-US" altLang="ja-JP" sz="4000" dirty="0">
                <a:solidFill>
                  <a:schemeClr val="accent1">
                    <a:lumMod val="40000"/>
                    <a:lumOff val="60000"/>
                  </a:schemeClr>
                </a:solidFill>
              </a:rPr>
              <a:t>.</a:t>
            </a:r>
            <a:r>
              <a:rPr lang="ja-JP" altLang="en-US" sz="4000" dirty="0">
                <a:solidFill>
                  <a:schemeClr val="accent1">
                    <a:lumMod val="40000"/>
                    <a:lumOff val="60000"/>
                  </a:schemeClr>
                </a:solidFill>
              </a:rPr>
              <a:t>ドアラとは？</a:t>
            </a:r>
            <a:endParaRPr kumimoji="1" lang="ja-JP" altLang="en-US" sz="4000" dirty="0">
              <a:solidFill>
                <a:schemeClr val="accent1">
                  <a:lumMod val="40000"/>
                  <a:lumOff val="60000"/>
                </a:schemeClr>
              </a:solidFill>
            </a:endParaRPr>
          </a:p>
        </p:txBody>
      </p:sp>
      <p:sp>
        <p:nvSpPr>
          <p:cNvPr id="5" name="テキスト ボックス 4">
            <a:extLst>
              <a:ext uri="{FF2B5EF4-FFF2-40B4-BE49-F238E27FC236}">
                <a16:creationId xmlns:a16="http://schemas.microsoft.com/office/drawing/2014/main" id="{C6733EF7-C19D-C76C-55E5-7CD6203DED85}"/>
              </a:ext>
            </a:extLst>
          </p:cNvPr>
          <p:cNvSpPr txBox="1"/>
          <p:nvPr/>
        </p:nvSpPr>
        <p:spPr>
          <a:xfrm>
            <a:off x="768624" y="2829045"/>
            <a:ext cx="5729157" cy="707886"/>
          </a:xfrm>
          <a:prstGeom prst="rect">
            <a:avLst/>
          </a:prstGeom>
          <a:noFill/>
        </p:spPr>
        <p:txBody>
          <a:bodyPr wrap="square" rtlCol="0">
            <a:spAutoFit/>
          </a:bodyPr>
          <a:lstStyle/>
          <a:p>
            <a:r>
              <a:rPr lang="ja-JP" altLang="en-US" sz="4000" dirty="0">
                <a:solidFill>
                  <a:schemeClr val="accent1">
                    <a:lumMod val="40000"/>
                    <a:lumOff val="60000"/>
                  </a:schemeClr>
                </a:solidFill>
              </a:rPr>
              <a:t>３</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今回の開発テーマ</a:t>
            </a:r>
          </a:p>
        </p:txBody>
      </p:sp>
      <p:sp>
        <p:nvSpPr>
          <p:cNvPr id="6" name="テキスト ボックス 5">
            <a:extLst>
              <a:ext uri="{FF2B5EF4-FFF2-40B4-BE49-F238E27FC236}">
                <a16:creationId xmlns:a16="http://schemas.microsoft.com/office/drawing/2014/main" id="{EFFAC4F4-BA57-EF26-7916-E67A63F7F74E}"/>
              </a:ext>
            </a:extLst>
          </p:cNvPr>
          <p:cNvSpPr txBox="1"/>
          <p:nvPr/>
        </p:nvSpPr>
        <p:spPr>
          <a:xfrm>
            <a:off x="768625" y="2118433"/>
            <a:ext cx="5327375" cy="707886"/>
          </a:xfrm>
          <a:prstGeom prst="rect">
            <a:avLst/>
          </a:prstGeom>
          <a:noFill/>
        </p:spPr>
        <p:txBody>
          <a:bodyPr wrap="square" rtlCol="0">
            <a:spAutoFit/>
          </a:bodyPr>
          <a:lstStyle/>
          <a:p>
            <a:r>
              <a:rPr lang="ja-JP" altLang="en-US" sz="4000" dirty="0">
                <a:solidFill>
                  <a:schemeClr val="accent1">
                    <a:lumMod val="40000"/>
                    <a:lumOff val="60000"/>
                  </a:schemeClr>
                </a:solidFill>
              </a:rPr>
              <a:t>２</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ペルソナについて</a:t>
            </a:r>
          </a:p>
        </p:txBody>
      </p:sp>
      <p:sp>
        <p:nvSpPr>
          <p:cNvPr id="8" name="テキスト ボックス 7">
            <a:extLst>
              <a:ext uri="{FF2B5EF4-FFF2-40B4-BE49-F238E27FC236}">
                <a16:creationId xmlns:a16="http://schemas.microsoft.com/office/drawing/2014/main" id="{430D41AC-B09B-C9F0-C65C-C096E46ECFCA}"/>
              </a:ext>
            </a:extLst>
          </p:cNvPr>
          <p:cNvSpPr txBox="1"/>
          <p:nvPr/>
        </p:nvSpPr>
        <p:spPr>
          <a:xfrm>
            <a:off x="768624" y="3536931"/>
            <a:ext cx="6560430" cy="707886"/>
          </a:xfrm>
          <a:prstGeom prst="rect">
            <a:avLst/>
          </a:prstGeom>
          <a:noFill/>
        </p:spPr>
        <p:txBody>
          <a:bodyPr wrap="square" rtlCol="0">
            <a:spAutoFit/>
          </a:bodyPr>
          <a:lstStyle/>
          <a:p>
            <a:r>
              <a:rPr lang="ja-JP" altLang="en-US" sz="4000" dirty="0">
                <a:solidFill>
                  <a:schemeClr val="accent1">
                    <a:lumMod val="40000"/>
                    <a:lumOff val="60000"/>
                  </a:schemeClr>
                </a:solidFill>
              </a:rPr>
              <a:t>４</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デモンストレーション</a:t>
            </a:r>
            <a:endParaRPr kumimoji="1" lang="en-US" altLang="ja-JP" sz="4000" dirty="0">
              <a:solidFill>
                <a:schemeClr val="accent1">
                  <a:lumMod val="40000"/>
                  <a:lumOff val="60000"/>
                </a:schemeClr>
              </a:solidFill>
            </a:endParaRPr>
          </a:p>
        </p:txBody>
      </p:sp>
      <p:sp>
        <p:nvSpPr>
          <p:cNvPr id="9" name="テキスト ボックス 8">
            <a:extLst>
              <a:ext uri="{FF2B5EF4-FFF2-40B4-BE49-F238E27FC236}">
                <a16:creationId xmlns:a16="http://schemas.microsoft.com/office/drawing/2014/main" id="{C39B38B4-3C81-3F79-CBD7-959A623E1F9B}"/>
              </a:ext>
            </a:extLst>
          </p:cNvPr>
          <p:cNvSpPr txBox="1"/>
          <p:nvPr/>
        </p:nvSpPr>
        <p:spPr>
          <a:xfrm>
            <a:off x="768624" y="4244817"/>
            <a:ext cx="6283339" cy="707886"/>
          </a:xfrm>
          <a:prstGeom prst="rect">
            <a:avLst/>
          </a:prstGeom>
          <a:noFill/>
        </p:spPr>
        <p:txBody>
          <a:bodyPr wrap="square" rtlCol="0">
            <a:spAutoFit/>
          </a:bodyPr>
          <a:lstStyle/>
          <a:p>
            <a:r>
              <a:rPr kumimoji="1" lang="ja-JP" altLang="en-US" sz="4000" dirty="0"/>
              <a:t>５</a:t>
            </a:r>
            <a:r>
              <a:rPr lang="en-US" altLang="ja-JP" sz="4000" dirty="0"/>
              <a:t>.</a:t>
            </a:r>
            <a:r>
              <a:rPr kumimoji="1" lang="ja-JP" altLang="en-US" sz="4000" dirty="0"/>
              <a:t>工夫点、力を入れた点</a:t>
            </a:r>
          </a:p>
        </p:txBody>
      </p:sp>
      <p:sp>
        <p:nvSpPr>
          <p:cNvPr id="10" name="テキスト ボックス 9">
            <a:extLst>
              <a:ext uri="{FF2B5EF4-FFF2-40B4-BE49-F238E27FC236}">
                <a16:creationId xmlns:a16="http://schemas.microsoft.com/office/drawing/2014/main" id="{54AA6FD7-9864-2BE4-67F5-5F7AA9D4C4FF}"/>
              </a:ext>
            </a:extLst>
          </p:cNvPr>
          <p:cNvSpPr txBox="1"/>
          <p:nvPr/>
        </p:nvSpPr>
        <p:spPr>
          <a:xfrm>
            <a:off x="768624" y="4952703"/>
            <a:ext cx="3511828" cy="707886"/>
          </a:xfrm>
          <a:prstGeom prst="rect">
            <a:avLst/>
          </a:prstGeom>
          <a:noFill/>
        </p:spPr>
        <p:txBody>
          <a:bodyPr wrap="square" rtlCol="0">
            <a:spAutoFit/>
          </a:bodyPr>
          <a:lstStyle/>
          <a:p>
            <a:r>
              <a:rPr kumimoji="1" lang="ja-JP" altLang="en-US" sz="4000" dirty="0"/>
              <a:t>６</a:t>
            </a:r>
            <a:r>
              <a:rPr lang="en-US" altLang="ja-JP" sz="4000" dirty="0"/>
              <a:t>.</a:t>
            </a:r>
            <a:r>
              <a:rPr kumimoji="1" lang="ja-JP" altLang="en-US" sz="4000" dirty="0"/>
              <a:t>苦労した点</a:t>
            </a:r>
          </a:p>
        </p:txBody>
      </p:sp>
      <p:sp>
        <p:nvSpPr>
          <p:cNvPr id="11" name="テキスト ボックス 10">
            <a:extLst>
              <a:ext uri="{FF2B5EF4-FFF2-40B4-BE49-F238E27FC236}">
                <a16:creationId xmlns:a16="http://schemas.microsoft.com/office/drawing/2014/main" id="{D0C03CEB-4503-8966-EAFB-E8736E3BA17C}"/>
              </a:ext>
            </a:extLst>
          </p:cNvPr>
          <p:cNvSpPr txBox="1"/>
          <p:nvPr/>
        </p:nvSpPr>
        <p:spPr>
          <a:xfrm>
            <a:off x="768624" y="5660589"/>
            <a:ext cx="2016139" cy="707886"/>
          </a:xfrm>
          <a:prstGeom prst="rect">
            <a:avLst/>
          </a:prstGeom>
          <a:noFill/>
        </p:spPr>
        <p:txBody>
          <a:bodyPr wrap="square" rtlCol="0">
            <a:spAutoFit/>
          </a:bodyPr>
          <a:lstStyle/>
          <a:p>
            <a:r>
              <a:rPr kumimoji="1" lang="ja-JP" altLang="en-US" sz="4000" dirty="0"/>
              <a:t>７</a:t>
            </a:r>
            <a:r>
              <a:rPr lang="en-US" altLang="ja-JP" sz="4000" dirty="0"/>
              <a:t>.</a:t>
            </a:r>
            <a:r>
              <a:rPr lang="ja-JP" altLang="en-US" sz="4000" dirty="0"/>
              <a:t>感想</a:t>
            </a:r>
            <a:endParaRPr kumimoji="1" lang="ja-JP" altLang="en-US" sz="4000" dirty="0"/>
          </a:p>
        </p:txBody>
      </p:sp>
      <p:pic>
        <p:nvPicPr>
          <p:cNvPr id="7" name="時を刻む森">
            <a:hlinkClick r:id="" action="ppaction://media"/>
            <a:extLst>
              <a:ext uri="{FF2B5EF4-FFF2-40B4-BE49-F238E27FC236}">
                <a16:creationId xmlns:a16="http://schemas.microsoft.com/office/drawing/2014/main" id="{4F64AC00-16E9-37FC-2C43-6E5A463CC1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69805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34" presetClass="emph" presetSubtype="0" fill="hold" grpId="0" nodeType="clickEffect">
                                  <p:stCondLst>
                                    <p:cond delay="0"/>
                                  </p:stCondLst>
                                  <p:iterate type="lt">
                                    <p:tmPct val="10000"/>
                                  </p:iterate>
                                  <p:childTnLst>
                                    <p:animMotion origin="layout" path="M 0.0 0.0 L 0.0 -0.07213" pathEditMode="relative" ptsTypes="">
                                      <p:cBhvr>
                                        <p:cTn id="10" dur="250" accel="50000" decel="50000" autoRev="1" fill="hold">
                                          <p:stCondLst>
                                            <p:cond delay="0"/>
                                          </p:stCondLst>
                                        </p:cTn>
                                        <p:tgtEl>
                                          <p:spTgt spid="9"/>
                                        </p:tgtEl>
                                        <p:attrNameLst>
                                          <p:attrName>ppt_x</p:attrName>
                                          <p:attrName>ppt_y</p:attrName>
                                        </p:attrNameLst>
                                      </p:cBhvr>
                                    </p:animMotion>
                                    <p:animRot by="1500000">
                                      <p:cBhvr>
                                        <p:cTn id="11" dur="125" fill="hold">
                                          <p:stCondLst>
                                            <p:cond delay="0"/>
                                          </p:stCondLst>
                                        </p:cTn>
                                        <p:tgtEl>
                                          <p:spTgt spid="9"/>
                                        </p:tgtEl>
                                        <p:attrNameLst>
                                          <p:attrName>r</p:attrName>
                                        </p:attrNameLst>
                                      </p:cBhvr>
                                    </p:animRot>
                                    <p:animRot by="-1500000">
                                      <p:cBhvr>
                                        <p:cTn id="12" dur="125" fill="hold">
                                          <p:stCondLst>
                                            <p:cond delay="125"/>
                                          </p:stCondLst>
                                        </p:cTn>
                                        <p:tgtEl>
                                          <p:spTgt spid="9"/>
                                        </p:tgtEl>
                                        <p:attrNameLst>
                                          <p:attrName>r</p:attrName>
                                        </p:attrNameLst>
                                      </p:cBhvr>
                                    </p:animRot>
                                    <p:animRot by="-1500000">
                                      <p:cBhvr>
                                        <p:cTn id="13" dur="125" fill="hold">
                                          <p:stCondLst>
                                            <p:cond delay="250"/>
                                          </p:stCondLst>
                                        </p:cTn>
                                        <p:tgtEl>
                                          <p:spTgt spid="9"/>
                                        </p:tgtEl>
                                        <p:attrNameLst>
                                          <p:attrName>r</p:attrName>
                                        </p:attrNameLst>
                                      </p:cBhvr>
                                    </p:animRot>
                                    <p:animRot by="1500000">
                                      <p:cBhvr>
                                        <p:cTn id="14" dur="125" fill="hold">
                                          <p:stCondLst>
                                            <p:cond delay="375"/>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3030" numSld="999" showWhenStopped="0">
                <p:cTn id="15" repeatCount="indefinite" fill="hold" display="0">
                  <p:stCondLst>
                    <p:cond delay="indefinite"/>
                  </p:stCondLst>
                  <p:endCondLst>
                    <p:cond evt="onStopAudio" delay="0">
                      <p:tgtEl>
                        <p:sldTgt/>
                      </p:tgtEl>
                    </p:cond>
                  </p:endCondLst>
                </p:cTn>
                <p:tgtEl>
                  <p:spTgt spid="7"/>
                </p:tgtEl>
              </p:cMediaNode>
            </p:audio>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8847294" cy="1015663"/>
          </a:xfrm>
          <a:prstGeom prst="rect">
            <a:avLst/>
          </a:prstGeom>
          <a:noFill/>
        </p:spPr>
        <p:txBody>
          <a:bodyPr wrap="none" rtlCol="0">
            <a:spAutoFit/>
          </a:bodyPr>
          <a:lstStyle/>
          <a:p>
            <a:r>
              <a:rPr lang="ja-JP" altLang="en-US" sz="6000" dirty="0"/>
              <a:t>５</a:t>
            </a:r>
            <a:r>
              <a:rPr lang="en-US" altLang="ja-JP" sz="6000" dirty="0"/>
              <a:t>.</a:t>
            </a:r>
            <a:r>
              <a:rPr kumimoji="1" lang="ja-JP" altLang="en-US" sz="6000" dirty="0"/>
              <a:t>工夫点、力を入れた点</a:t>
            </a:r>
          </a:p>
        </p:txBody>
      </p:sp>
      <p:sp>
        <p:nvSpPr>
          <p:cNvPr id="5" name="テキスト ボックス 4">
            <a:extLst>
              <a:ext uri="{FF2B5EF4-FFF2-40B4-BE49-F238E27FC236}">
                <a16:creationId xmlns:a16="http://schemas.microsoft.com/office/drawing/2014/main" id="{4880879E-D1DE-932E-2E97-41A5EAEE65AE}"/>
              </a:ext>
            </a:extLst>
          </p:cNvPr>
          <p:cNvSpPr txBox="1"/>
          <p:nvPr/>
        </p:nvSpPr>
        <p:spPr>
          <a:xfrm>
            <a:off x="540025" y="1015663"/>
            <a:ext cx="9120809" cy="1815882"/>
          </a:xfrm>
          <a:prstGeom prst="rect">
            <a:avLst/>
          </a:prstGeom>
          <a:noFill/>
        </p:spPr>
        <p:txBody>
          <a:bodyPr wrap="square">
            <a:spAutoFit/>
          </a:bodyPr>
          <a:lstStyle/>
          <a:p>
            <a:endParaRPr lang="ja-JP" altLang="en-US" sz="2800" dirty="0"/>
          </a:p>
          <a:p>
            <a:r>
              <a:rPr lang="ja-JP" altLang="en-US" sz="2800" dirty="0"/>
              <a:t>・</a:t>
            </a:r>
            <a:r>
              <a:rPr lang="en-US" altLang="ja-JP" sz="2800" dirty="0"/>
              <a:t>My</a:t>
            </a:r>
            <a:r>
              <a:rPr lang="ja-JP" altLang="en-US" sz="2800" dirty="0"/>
              <a:t>ページにあった折れ線グラフ</a:t>
            </a:r>
          </a:p>
          <a:p>
            <a:r>
              <a:rPr lang="en-US" altLang="ja-JP" sz="2800" dirty="0"/>
              <a:t>Javascript</a:t>
            </a:r>
            <a:r>
              <a:rPr lang="ja-JP" altLang="en-US" sz="2800" dirty="0"/>
              <a:t>の</a:t>
            </a:r>
            <a:r>
              <a:rPr lang="en-US" altLang="ja-JP" sz="2800" dirty="0"/>
              <a:t>Chart.js</a:t>
            </a:r>
            <a:r>
              <a:rPr lang="ja-JP" altLang="en-US" sz="2800" dirty="0"/>
              <a:t>というライブラリを使って折れ線グラフを動的に表示させたこと</a:t>
            </a:r>
          </a:p>
        </p:txBody>
      </p:sp>
      <p:sp>
        <p:nvSpPr>
          <p:cNvPr id="6" name="テキスト ボックス 5">
            <a:extLst>
              <a:ext uri="{FF2B5EF4-FFF2-40B4-BE49-F238E27FC236}">
                <a16:creationId xmlns:a16="http://schemas.microsoft.com/office/drawing/2014/main" id="{860C87DD-3AA1-C906-09F8-040A373FF887}"/>
              </a:ext>
            </a:extLst>
          </p:cNvPr>
          <p:cNvSpPr txBox="1"/>
          <p:nvPr/>
        </p:nvSpPr>
        <p:spPr>
          <a:xfrm>
            <a:off x="540025" y="4457345"/>
            <a:ext cx="10578548" cy="954107"/>
          </a:xfrm>
          <a:prstGeom prst="rect">
            <a:avLst/>
          </a:prstGeom>
          <a:noFill/>
        </p:spPr>
        <p:txBody>
          <a:bodyPr wrap="square">
            <a:spAutoFit/>
          </a:bodyPr>
          <a:lstStyle/>
          <a:p>
            <a:r>
              <a:rPr lang="ja-JP" altLang="en-US" sz="2800" dirty="0"/>
              <a:t>・運動計算の過去データの表示</a:t>
            </a:r>
          </a:p>
          <a:p>
            <a:r>
              <a:rPr lang="ja-JP" altLang="en-US" sz="2800" dirty="0"/>
              <a:t>過去の日付を選ぶと過去の消費カロリーデータを表示させたこと。</a:t>
            </a:r>
          </a:p>
        </p:txBody>
      </p:sp>
      <p:sp>
        <p:nvSpPr>
          <p:cNvPr id="7" name="テキスト ボックス 6">
            <a:extLst>
              <a:ext uri="{FF2B5EF4-FFF2-40B4-BE49-F238E27FC236}">
                <a16:creationId xmlns:a16="http://schemas.microsoft.com/office/drawing/2014/main" id="{BCE7AFC5-C87A-1934-3509-DEB88580F9DD}"/>
              </a:ext>
            </a:extLst>
          </p:cNvPr>
          <p:cNvSpPr txBox="1"/>
          <p:nvPr/>
        </p:nvSpPr>
        <p:spPr>
          <a:xfrm>
            <a:off x="540025" y="5873116"/>
            <a:ext cx="9541566" cy="523220"/>
          </a:xfrm>
          <a:prstGeom prst="rect">
            <a:avLst/>
          </a:prstGeom>
          <a:noFill/>
        </p:spPr>
        <p:txBody>
          <a:bodyPr wrap="square" rtlCol="0">
            <a:spAutoFit/>
          </a:bodyPr>
          <a:lstStyle/>
          <a:p>
            <a:r>
              <a:rPr kumimoji="1" lang="ja-JP" altLang="en-US" sz="2800" dirty="0"/>
              <a:t>・全体的にデザインやレイアウトなど見やすいようにした。</a:t>
            </a:r>
          </a:p>
        </p:txBody>
      </p:sp>
      <p:sp>
        <p:nvSpPr>
          <p:cNvPr id="8" name="テキスト ボックス 7">
            <a:extLst>
              <a:ext uri="{FF2B5EF4-FFF2-40B4-BE49-F238E27FC236}">
                <a16:creationId xmlns:a16="http://schemas.microsoft.com/office/drawing/2014/main" id="{50C0498E-E81A-9214-C1A7-E11070D334C3}"/>
              </a:ext>
            </a:extLst>
          </p:cNvPr>
          <p:cNvSpPr txBox="1"/>
          <p:nvPr/>
        </p:nvSpPr>
        <p:spPr>
          <a:xfrm>
            <a:off x="540025" y="3167391"/>
            <a:ext cx="10765284" cy="954107"/>
          </a:xfrm>
          <a:prstGeom prst="rect">
            <a:avLst/>
          </a:prstGeom>
          <a:noFill/>
        </p:spPr>
        <p:txBody>
          <a:bodyPr wrap="square" rtlCol="0">
            <a:spAutoFit/>
          </a:bodyPr>
          <a:lstStyle/>
          <a:p>
            <a:r>
              <a:rPr kumimoji="1" lang="ja-JP" altLang="en-US" sz="2800" dirty="0"/>
              <a:t>・その日１回目のログインだと本日の体重を入力する画面を搭載し、体重の変化を解るようにした。</a:t>
            </a:r>
          </a:p>
        </p:txBody>
      </p:sp>
    </p:spTree>
    <p:extLst>
      <p:ext uri="{BB962C8B-B14F-4D97-AF65-F5344CB8AC3E}">
        <p14:creationId xmlns:p14="http://schemas.microsoft.com/office/powerpoint/2010/main" val="389143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031873" cy="1015663"/>
          </a:xfrm>
          <a:prstGeom prst="rect">
            <a:avLst/>
          </a:prstGeom>
          <a:noFill/>
        </p:spPr>
        <p:txBody>
          <a:bodyPr wrap="none" rtlCol="0">
            <a:spAutoFit/>
          </a:bodyPr>
          <a:lstStyle/>
          <a:p>
            <a:r>
              <a:rPr kumimoji="1" lang="ja-JP" altLang="en-US" sz="6000" dirty="0"/>
              <a:t>発表の流れ</a:t>
            </a:r>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768624" y="1407821"/>
            <a:ext cx="4399120"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１</a:t>
            </a:r>
            <a:r>
              <a:rPr lang="ja-JP" altLang="en-US" sz="4000" dirty="0">
                <a:solidFill>
                  <a:schemeClr val="accent1">
                    <a:lumMod val="40000"/>
                    <a:lumOff val="60000"/>
                  </a:schemeClr>
                </a:solidFill>
              </a:rPr>
              <a:t>ドアラとは？</a:t>
            </a:r>
            <a:endParaRPr kumimoji="1" lang="ja-JP" altLang="en-US" sz="4000" dirty="0">
              <a:solidFill>
                <a:schemeClr val="accent1">
                  <a:lumMod val="40000"/>
                  <a:lumOff val="60000"/>
                </a:schemeClr>
              </a:solidFill>
            </a:endParaRPr>
          </a:p>
        </p:txBody>
      </p:sp>
      <p:sp>
        <p:nvSpPr>
          <p:cNvPr id="5" name="テキスト ボックス 4">
            <a:extLst>
              <a:ext uri="{FF2B5EF4-FFF2-40B4-BE49-F238E27FC236}">
                <a16:creationId xmlns:a16="http://schemas.microsoft.com/office/drawing/2014/main" id="{C6733EF7-C19D-C76C-55E5-7CD6203DED85}"/>
              </a:ext>
            </a:extLst>
          </p:cNvPr>
          <p:cNvSpPr txBox="1"/>
          <p:nvPr/>
        </p:nvSpPr>
        <p:spPr>
          <a:xfrm>
            <a:off x="768624" y="2829045"/>
            <a:ext cx="5729157" cy="707886"/>
          </a:xfrm>
          <a:prstGeom prst="rect">
            <a:avLst/>
          </a:prstGeom>
          <a:noFill/>
        </p:spPr>
        <p:txBody>
          <a:bodyPr wrap="square" rtlCol="0">
            <a:spAutoFit/>
          </a:bodyPr>
          <a:lstStyle/>
          <a:p>
            <a:r>
              <a:rPr lang="ja-JP" altLang="en-US" sz="4000" dirty="0">
                <a:solidFill>
                  <a:schemeClr val="accent1">
                    <a:lumMod val="40000"/>
                    <a:lumOff val="60000"/>
                  </a:schemeClr>
                </a:solidFill>
              </a:rPr>
              <a:t>３</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今回の開発テーマ</a:t>
            </a:r>
          </a:p>
        </p:txBody>
      </p:sp>
      <p:sp>
        <p:nvSpPr>
          <p:cNvPr id="6" name="テキスト ボックス 5">
            <a:extLst>
              <a:ext uri="{FF2B5EF4-FFF2-40B4-BE49-F238E27FC236}">
                <a16:creationId xmlns:a16="http://schemas.microsoft.com/office/drawing/2014/main" id="{EFFAC4F4-BA57-EF26-7916-E67A63F7F74E}"/>
              </a:ext>
            </a:extLst>
          </p:cNvPr>
          <p:cNvSpPr txBox="1"/>
          <p:nvPr/>
        </p:nvSpPr>
        <p:spPr>
          <a:xfrm>
            <a:off x="768625" y="2118433"/>
            <a:ext cx="5327375" cy="707886"/>
          </a:xfrm>
          <a:prstGeom prst="rect">
            <a:avLst/>
          </a:prstGeom>
          <a:noFill/>
        </p:spPr>
        <p:txBody>
          <a:bodyPr wrap="square" rtlCol="0">
            <a:spAutoFit/>
          </a:bodyPr>
          <a:lstStyle/>
          <a:p>
            <a:r>
              <a:rPr lang="ja-JP" altLang="en-US" sz="4000" dirty="0">
                <a:solidFill>
                  <a:schemeClr val="accent1">
                    <a:lumMod val="40000"/>
                    <a:lumOff val="60000"/>
                  </a:schemeClr>
                </a:solidFill>
              </a:rPr>
              <a:t>２</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ペルソナについて</a:t>
            </a:r>
          </a:p>
        </p:txBody>
      </p:sp>
      <p:sp>
        <p:nvSpPr>
          <p:cNvPr id="8" name="テキスト ボックス 7">
            <a:extLst>
              <a:ext uri="{FF2B5EF4-FFF2-40B4-BE49-F238E27FC236}">
                <a16:creationId xmlns:a16="http://schemas.microsoft.com/office/drawing/2014/main" id="{430D41AC-B09B-C9F0-C65C-C096E46ECFCA}"/>
              </a:ext>
            </a:extLst>
          </p:cNvPr>
          <p:cNvSpPr txBox="1"/>
          <p:nvPr/>
        </p:nvSpPr>
        <p:spPr>
          <a:xfrm>
            <a:off x="768624" y="3536931"/>
            <a:ext cx="6560430" cy="707886"/>
          </a:xfrm>
          <a:prstGeom prst="rect">
            <a:avLst/>
          </a:prstGeom>
          <a:noFill/>
        </p:spPr>
        <p:txBody>
          <a:bodyPr wrap="square" rtlCol="0">
            <a:spAutoFit/>
          </a:bodyPr>
          <a:lstStyle/>
          <a:p>
            <a:r>
              <a:rPr lang="ja-JP" altLang="en-US" sz="4000" dirty="0">
                <a:solidFill>
                  <a:schemeClr val="accent1">
                    <a:lumMod val="40000"/>
                    <a:lumOff val="60000"/>
                  </a:schemeClr>
                </a:solidFill>
              </a:rPr>
              <a:t>４</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デモンストレーション</a:t>
            </a:r>
            <a:endParaRPr kumimoji="1" lang="en-US" altLang="ja-JP" sz="4000" dirty="0">
              <a:solidFill>
                <a:schemeClr val="accent1">
                  <a:lumMod val="40000"/>
                  <a:lumOff val="60000"/>
                </a:schemeClr>
              </a:solidFill>
            </a:endParaRPr>
          </a:p>
        </p:txBody>
      </p:sp>
      <p:sp>
        <p:nvSpPr>
          <p:cNvPr id="9" name="テキスト ボックス 8">
            <a:extLst>
              <a:ext uri="{FF2B5EF4-FFF2-40B4-BE49-F238E27FC236}">
                <a16:creationId xmlns:a16="http://schemas.microsoft.com/office/drawing/2014/main" id="{C39B38B4-3C81-3F79-CBD7-959A623E1F9B}"/>
              </a:ext>
            </a:extLst>
          </p:cNvPr>
          <p:cNvSpPr txBox="1"/>
          <p:nvPr/>
        </p:nvSpPr>
        <p:spPr>
          <a:xfrm>
            <a:off x="768624" y="4244817"/>
            <a:ext cx="6283339"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５</a:t>
            </a:r>
            <a:r>
              <a:rPr kumimoji="1"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工夫点、力を入れた点</a:t>
            </a:r>
          </a:p>
        </p:txBody>
      </p:sp>
      <p:sp>
        <p:nvSpPr>
          <p:cNvPr id="10" name="テキスト ボックス 9">
            <a:extLst>
              <a:ext uri="{FF2B5EF4-FFF2-40B4-BE49-F238E27FC236}">
                <a16:creationId xmlns:a16="http://schemas.microsoft.com/office/drawing/2014/main" id="{54AA6FD7-9864-2BE4-67F5-5F7AA9D4C4FF}"/>
              </a:ext>
            </a:extLst>
          </p:cNvPr>
          <p:cNvSpPr txBox="1"/>
          <p:nvPr/>
        </p:nvSpPr>
        <p:spPr>
          <a:xfrm>
            <a:off x="768624" y="4952703"/>
            <a:ext cx="3578089" cy="707886"/>
          </a:xfrm>
          <a:prstGeom prst="rect">
            <a:avLst/>
          </a:prstGeom>
          <a:noFill/>
        </p:spPr>
        <p:txBody>
          <a:bodyPr wrap="square" rtlCol="0">
            <a:spAutoFit/>
          </a:bodyPr>
          <a:lstStyle/>
          <a:p>
            <a:r>
              <a:rPr kumimoji="1" lang="ja-JP" altLang="en-US" sz="4000" dirty="0"/>
              <a:t>６</a:t>
            </a:r>
            <a:r>
              <a:rPr lang="en-US" altLang="ja-JP" sz="4000" dirty="0"/>
              <a:t>.</a:t>
            </a:r>
            <a:r>
              <a:rPr kumimoji="1" lang="ja-JP" altLang="en-US" sz="4000" dirty="0"/>
              <a:t>苦労した点</a:t>
            </a:r>
          </a:p>
        </p:txBody>
      </p:sp>
      <p:sp>
        <p:nvSpPr>
          <p:cNvPr id="11" name="テキスト ボックス 10">
            <a:extLst>
              <a:ext uri="{FF2B5EF4-FFF2-40B4-BE49-F238E27FC236}">
                <a16:creationId xmlns:a16="http://schemas.microsoft.com/office/drawing/2014/main" id="{D0C03CEB-4503-8966-EAFB-E8736E3BA17C}"/>
              </a:ext>
            </a:extLst>
          </p:cNvPr>
          <p:cNvSpPr txBox="1"/>
          <p:nvPr/>
        </p:nvSpPr>
        <p:spPr>
          <a:xfrm>
            <a:off x="768624" y="5660589"/>
            <a:ext cx="2016139" cy="707886"/>
          </a:xfrm>
          <a:prstGeom prst="rect">
            <a:avLst/>
          </a:prstGeom>
          <a:noFill/>
        </p:spPr>
        <p:txBody>
          <a:bodyPr wrap="square" rtlCol="0">
            <a:spAutoFit/>
          </a:bodyPr>
          <a:lstStyle/>
          <a:p>
            <a:r>
              <a:rPr kumimoji="1" lang="ja-JP" altLang="en-US" sz="4000" dirty="0"/>
              <a:t>７</a:t>
            </a:r>
            <a:r>
              <a:rPr lang="en-US" altLang="ja-JP" sz="4000" dirty="0"/>
              <a:t>.</a:t>
            </a:r>
            <a:r>
              <a:rPr lang="ja-JP" altLang="en-US" sz="4000" dirty="0"/>
              <a:t>感想</a:t>
            </a:r>
            <a:endParaRPr kumimoji="1" lang="ja-JP" altLang="en-US" sz="4000" dirty="0"/>
          </a:p>
        </p:txBody>
      </p:sp>
    </p:spTree>
    <p:extLst>
      <p:ext uri="{BB962C8B-B14F-4D97-AF65-F5344CB8AC3E}">
        <p14:creationId xmlns:p14="http://schemas.microsoft.com/office/powerpoint/2010/main" val="313066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0"/>
                                        </p:tgtEl>
                                        <p:attrNameLst>
                                          <p:attrName>ppt_x</p:attrName>
                                          <p:attrName>ppt_y</p:attrName>
                                        </p:attrNameLst>
                                      </p:cBhvr>
                                    </p:animMotion>
                                    <p:animRot by="1500000">
                                      <p:cBhvr>
                                        <p:cTn id="7" dur="125" fill="hold">
                                          <p:stCondLst>
                                            <p:cond delay="0"/>
                                          </p:stCondLst>
                                        </p:cTn>
                                        <p:tgtEl>
                                          <p:spTgt spid="10"/>
                                        </p:tgtEl>
                                        <p:attrNameLst>
                                          <p:attrName>r</p:attrName>
                                        </p:attrNameLst>
                                      </p:cBhvr>
                                    </p:animRot>
                                    <p:animRot by="-1500000">
                                      <p:cBhvr>
                                        <p:cTn id="8" dur="125" fill="hold">
                                          <p:stCondLst>
                                            <p:cond delay="125"/>
                                          </p:stCondLst>
                                        </p:cTn>
                                        <p:tgtEl>
                                          <p:spTgt spid="10"/>
                                        </p:tgtEl>
                                        <p:attrNameLst>
                                          <p:attrName>r</p:attrName>
                                        </p:attrNameLst>
                                      </p:cBhvr>
                                    </p:animRot>
                                    <p:animRot by="-1500000">
                                      <p:cBhvr>
                                        <p:cTn id="9" dur="125" fill="hold">
                                          <p:stCondLst>
                                            <p:cond delay="250"/>
                                          </p:stCondLst>
                                        </p:cTn>
                                        <p:tgtEl>
                                          <p:spTgt spid="10"/>
                                        </p:tgtEl>
                                        <p:attrNameLst>
                                          <p:attrName>r</p:attrName>
                                        </p:attrNameLst>
                                      </p:cBhvr>
                                    </p:animRot>
                                    <p:animRot by="1500000">
                                      <p:cBhvr>
                                        <p:cTn id="10" dur="125" fill="hold">
                                          <p:stCondLst>
                                            <p:cond delay="375"/>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5000087" cy="1015663"/>
          </a:xfrm>
          <a:prstGeom prst="rect">
            <a:avLst/>
          </a:prstGeom>
          <a:noFill/>
        </p:spPr>
        <p:txBody>
          <a:bodyPr wrap="none" rtlCol="0">
            <a:spAutoFit/>
          </a:bodyPr>
          <a:lstStyle/>
          <a:p>
            <a:r>
              <a:rPr kumimoji="1" lang="ja-JP" altLang="en-US" sz="6000" dirty="0"/>
              <a:t>６</a:t>
            </a:r>
            <a:r>
              <a:rPr lang="en-US" altLang="ja-JP" sz="6000" dirty="0"/>
              <a:t>.</a:t>
            </a:r>
            <a:r>
              <a:rPr kumimoji="1" lang="ja-JP" altLang="en-US" sz="6000" dirty="0"/>
              <a:t>苦労した点</a:t>
            </a:r>
          </a:p>
        </p:txBody>
      </p:sp>
      <p:sp>
        <p:nvSpPr>
          <p:cNvPr id="5" name="テキスト ボックス 4">
            <a:extLst>
              <a:ext uri="{FF2B5EF4-FFF2-40B4-BE49-F238E27FC236}">
                <a16:creationId xmlns:a16="http://schemas.microsoft.com/office/drawing/2014/main" id="{28CF565A-C67D-BFA8-E797-0BA09A8C7399}"/>
              </a:ext>
            </a:extLst>
          </p:cNvPr>
          <p:cNvSpPr txBox="1"/>
          <p:nvPr/>
        </p:nvSpPr>
        <p:spPr>
          <a:xfrm>
            <a:off x="818320" y="1153313"/>
            <a:ext cx="9889435" cy="1138773"/>
          </a:xfrm>
          <a:prstGeom prst="rect">
            <a:avLst/>
          </a:prstGeom>
          <a:noFill/>
        </p:spPr>
        <p:txBody>
          <a:bodyPr wrap="square">
            <a:spAutoFit/>
          </a:bodyPr>
          <a:lstStyle/>
          <a:p>
            <a:r>
              <a:rPr lang="ja-JP" altLang="en-US" sz="2400" dirty="0"/>
              <a:t>・折れ線グラフにデータベースの値をどのように受け渡すか</a:t>
            </a:r>
            <a:endParaRPr lang="en-US" altLang="ja-JP" sz="2400" dirty="0"/>
          </a:p>
          <a:p>
            <a:r>
              <a:rPr lang="en-US" altLang="ja-JP" sz="2400" dirty="0"/>
              <a:t>Javascript</a:t>
            </a:r>
            <a:r>
              <a:rPr lang="ja-JP" altLang="en-US" sz="2400" dirty="0"/>
              <a:t>でデータベースを扱うことがなかったため。</a:t>
            </a:r>
          </a:p>
          <a:p>
            <a:endParaRPr lang="ja-JP" altLang="en-US" sz="2000" dirty="0"/>
          </a:p>
        </p:txBody>
      </p:sp>
      <p:sp>
        <p:nvSpPr>
          <p:cNvPr id="7" name="テキスト ボックス 6">
            <a:extLst>
              <a:ext uri="{FF2B5EF4-FFF2-40B4-BE49-F238E27FC236}">
                <a16:creationId xmlns:a16="http://schemas.microsoft.com/office/drawing/2014/main" id="{4CC45941-FB28-2BC3-6DE5-27FD0612B31D}"/>
              </a:ext>
            </a:extLst>
          </p:cNvPr>
          <p:cNvSpPr txBox="1"/>
          <p:nvPr/>
        </p:nvSpPr>
        <p:spPr>
          <a:xfrm>
            <a:off x="818320" y="3776243"/>
            <a:ext cx="9147315" cy="830997"/>
          </a:xfrm>
          <a:prstGeom prst="rect">
            <a:avLst/>
          </a:prstGeom>
          <a:noFill/>
        </p:spPr>
        <p:txBody>
          <a:bodyPr wrap="square">
            <a:spAutoFit/>
          </a:bodyPr>
          <a:lstStyle/>
          <a:p>
            <a:r>
              <a:rPr lang="ja-JP" altLang="en-US" sz="2400" dirty="0"/>
              <a:t>・とにかく時間が足りなかった。</a:t>
            </a:r>
          </a:p>
          <a:p>
            <a:r>
              <a:rPr lang="en-US" altLang="ja-JP" sz="2400" dirty="0"/>
              <a:t>5</a:t>
            </a:r>
            <a:r>
              <a:rPr lang="ja-JP" altLang="en-US" sz="2400" dirty="0"/>
              <a:t>月に習った部分が身についておらず、調べるのも大変だった。</a:t>
            </a:r>
          </a:p>
        </p:txBody>
      </p:sp>
      <p:sp>
        <p:nvSpPr>
          <p:cNvPr id="9" name="テキスト ボックス 8">
            <a:extLst>
              <a:ext uri="{FF2B5EF4-FFF2-40B4-BE49-F238E27FC236}">
                <a16:creationId xmlns:a16="http://schemas.microsoft.com/office/drawing/2014/main" id="{E743A115-AA13-1C03-536A-49AADB289A77}"/>
              </a:ext>
            </a:extLst>
          </p:cNvPr>
          <p:cNvSpPr txBox="1"/>
          <p:nvPr/>
        </p:nvSpPr>
        <p:spPr>
          <a:xfrm>
            <a:off x="818320" y="4814920"/>
            <a:ext cx="7258879" cy="1200329"/>
          </a:xfrm>
          <a:prstGeom prst="rect">
            <a:avLst/>
          </a:prstGeom>
          <a:noFill/>
        </p:spPr>
        <p:txBody>
          <a:bodyPr wrap="square">
            <a:spAutoFit/>
          </a:bodyPr>
          <a:lstStyle/>
          <a:p>
            <a:r>
              <a:rPr lang="ja-JP" altLang="en-US" sz="2400" dirty="0"/>
              <a:t>・サーブレットや</a:t>
            </a:r>
            <a:r>
              <a:rPr lang="en-US" altLang="ja-JP" sz="2400" dirty="0"/>
              <a:t>js</a:t>
            </a:r>
            <a:r>
              <a:rPr lang="ja-JP" altLang="en-US" sz="2400" dirty="0"/>
              <a:t>など、似たようなページだから機能を使いまわせるはずなのにうまくいかないことが多かった。</a:t>
            </a:r>
          </a:p>
        </p:txBody>
      </p:sp>
      <p:sp>
        <p:nvSpPr>
          <p:cNvPr id="11" name="テキスト ボックス 10">
            <a:extLst>
              <a:ext uri="{FF2B5EF4-FFF2-40B4-BE49-F238E27FC236}">
                <a16:creationId xmlns:a16="http://schemas.microsoft.com/office/drawing/2014/main" id="{B7B85AEB-B0D2-B587-3D2E-CD8D3C1E56C8}"/>
              </a:ext>
            </a:extLst>
          </p:cNvPr>
          <p:cNvSpPr txBox="1"/>
          <p:nvPr/>
        </p:nvSpPr>
        <p:spPr>
          <a:xfrm>
            <a:off x="2791691" y="2004674"/>
            <a:ext cx="6331526" cy="369332"/>
          </a:xfrm>
          <a:prstGeom prst="rect">
            <a:avLst/>
          </a:prstGeom>
          <a:noFill/>
        </p:spPr>
        <p:txBody>
          <a:bodyPr wrap="square">
            <a:spAutoFit/>
          </a:bodyPr>
          <a:lstStyle/>
          <a:p>
            <a:endParaRPr lang="ja-JP" altLang="en-US" dirty="0"/>
          </a:p>
        </p:txBody>
      </p:sp>
      <p:sp>
        <p:nvSpPr>
          <p:cNvPr id="13" name="テキスト ボックス 12">
            <a:extLst>
              <a:ext uri="{FF2B5EF4-FFF2-40B4-BE49-F238E27FC236}">
                <a16:creationId xmlns:a16="http://schemas.microsoft.com/office/drawing/2014/main" id="{656095FF-2E8F-0FDD-1CD6-4E72FB449484}"/>
              </a:ext>
            </a:extLst>
          </p:cNvPr>
          <p:cNvSpPr txBox="1"/>
          <p:nvPr/>
        </p:nvSpPr>
        <p:spPr>
          <a:xfrm>
            <a:off x="847638" y="2290294"/>
            <a:ext cx="8304897" cy="1200329"/>
          </a:xfrm>
          <a:prstGeom prst="rect">
            <a:avLst/>
          </a:prstGeom>
          <a:noFill/>
        </p:spPr>
        <p:txBody>
          <a:bodyPr wrap="square">
            <a:spAutoFit/>
          </a:bodyPr>
          <a:lstStyle/>
          <a:p>
            <a:r>
              <a:rPr lang="ja-JP" altLang="en-US" sz="2400" dirty="0"/>
              <a:t>・日付を指定した際、日付の記録をどのように保持するか</a:t>
            </a:r>
            <a:endParaRPr lang="en-US" altLang="ja-JP" sz="2400" dirty="0"/>
          </a:p>
          <a:p>
            <a:r>
              <a:rPr lang="ja-JP" altLang="en-US" sz="2400" dirty="0"/>
              <a:t>画面遷移した際にプルダウンメニューで選んだ日付が初期値に戻ってしまった</a:t>
            </a:r>
          </a:p>
        </p:txBody>
      </p:sp>
      <p:sp>
        <p:nvSpPr>
          <p:cNvPr id="10" name="テキスト ボックス 9">
            <a:extLst>
              <a:ext uri="{FF2B5EF4-FFF2-40B4-BE49-F238E27FC236}">
                <a16:creationId xmlns:a16="http://schemas.microsoft.com/office/drawing/2014/main" id="{4D99DBBB-2019-C664-343D-C37084E1C6D1}"/>
              </a:ext>
            </a:extLst>
          </p:cNvPr>
          <p:cNvSpPr txBox="1"/>
          <p:nvPr/>
        </p:nvSpPr>
        <p:spPr>
          <a:xfrm>
            <a:off x="818320" y="6205792"/>
            <a:ext cx="6327912" cy="461665"/>
          </a:xfrm>
          <a:prstGeom prst="rect">
            <a:avLst/>
          </a:prstGeom>
          <a:noFill/>
        </p:spPr>
        <p:txBody>
          <a:bodyPr wrap="square">
            <a:spAutoFit/>
          </a:bodyPr>
          <a:lstStyle/>
          <a:p>
            <a:r>
              <a:rPr lang="ja-JP" altLang="en-US" sz="2400" dirty="0"/>
              <a:t>・食事記録の機能の実装が間に合わなかった。</a:t>
            </a:r>
          </a:p>
        </p:txBody>
      </p:sp>
    </p:spTree>
    <p:extLst>
      <p:ext uri="{BB962C8B-B14F-4D97-AF65-F5344CB8AC3E}">
        <p14:creationId xmlns:p14="http://schemas.microsoft.com/office/powerpoint/2010/main" val="174602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ppt_w</p:attrName>
                                        </p:attrNameLst>
                                      </p:cBhvr>
                                      <p:tavLst>
                                        <p:tav tm="0" fmla="#ppt_w*sin(2.5*pi*$)">
                                          <p:val>
                                            <p:fltVal val="0"/>
                                          </p:val>
                                        </p:tav>
                                        <p:tav tm="100000">
                                          <p:val>
                                            <p:fltVal val="1"/>
                                          </p:val>
                                        </p:tav>
                                      </p:tavLst>
                                    </p:anim>
                                    <p:anim calcmode="lin" valueType="num">
                                      <p:cBhvr>
                                        <p:cTn id="9"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ppt_w</p:attrName>
                                        </p:attrNameLst>
                                      </p:cBhvr>
                                      <p:tavLst>
                                        <p:tav tm="0" fmla="#ppt_w*sin(2.5*pi*$)">
                                          <p:val>
                                            <p:fltVal val="0"/>
                                          </p:val>
                                        </p:tav>
                                        <p:tav tm="100000">
                                          <p:val>
                                            <p:fltVal val="1"/>
                                          </p:val>
                                        </p:tav>
                                      </p:tavLst>
                                    </p:anim>
                                    <p:anim calcmode="lin" valueType="num">
                                      <p:cBhvr>
                                        <p:cTn id="16"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ppt_w</p:attrName>
                                        </p:attrNameLst>
                                      </p:cBhvr>
                                      <p:tavLst>
                                        <p:tav tm="0" fmla="#ppt_w*sin(2.5*pi*$)">
                                          <p:val>
                                            <p:fltVal val="0"/>
                                          </p:val>
                                        </p:tav>
                                        <p:tav tm="100000">
                                          <p:val>
                                            <p:fltVal val="1"/>
                                          </p:val>
                                        </p:tav>
                                      </p:tavLst>
                                    </p:anim>
                                    <p:anim calcmode="lin" valueType="num">
                                      <p:cBhvr>
                                        <p:cTn id="23"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ppt_w</p:attrName>
                                        </p:attrNameLst>
                                      </p:cBhvr>
                                      <p:tavLst>
                                        <p:tav tm="0" fmla="#ppt_w*sin(2.5*pi*$)">
                                          <p:val>
                                            <p:fltVal val="0"/>
                                          </p:val>
                                        </p:tav>
                                        <p:tav tm="100000">
                                          <p:val>
                                            <p:fltVal val="1"/>
                                          </p:val>
                                        </p:tav>
                                      </p:tavLst>
                                    </p:anim>
                                    <p:anim calcmode="lin" valueType="num">
                                      <p:cBhvr>
                                        <p:cTn id="30"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anim calcmode="lin" valueType="num">
                                      <p:cBhvr>
                                        <p:cTn id="36" dur="500" fill="hold"/>
                                        <p:tgtEl>
                                          <p:spTgt spid="10"/>
                                        </p:tgtEl>
                                        <p:attrNameLst>
                                          <p:attrName>ppt_w</p:attrName>
                                        </p:attrNameLst>
                                      </p:cBhvr>
                                      <p:tavLst>
                                        <p:tav tm="0" fmla="#ppt_w*sin(2.5*pi*$)">
                                          <p:val>
                                            <p:fltVal val="0"/>
                                          </p:val>
                                        </p:tav>
                                        <p:tav tm="100000">
                                          <p:val>
                                            <p:fltVal val="1"/>
                                          </p:val>
                                        </p:tav>
                                      </p:tavLst>
                                    </p:anim>
                                    <p:anim calcmode="lin" valueType="num">
                                      <p:cBhvr>
                                        <p:cTn id="37"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3"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031873" cy="1015663"/>
          </a:xfrm>
          <a:prstGeom prst="rect">
            <a:avLst/>
          </a:prstGeom>
          <a:noFill/>
        </p:spPr>
        <p:txBody>
          <a:bodyPr wrap="none" rtlCol="0">
            <a:spAutoFit/>
          </a:bodyPr>
          <a:lstStyle/>
          <a:p>
            <a:r>
              <a:rPr kumimoji="1" lang="ja-JP" altLang="en-US" sz="6000" dirty="0"/>
              <a:t>発表の流れ</a:t>
            </a:r>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768624" y="1407821"/>
            <a:ext cx="4399120"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１</a:t>
            </a:r>
            <a:r>
              <a:rPr lang="en-US" altLang="ja-JP" sz="4000" dirty="0">
                <a:solidFill>
                  <a:schemeClr val="accent1">
                    <a:lumMod val="40000"/>
                    <a:lumOff val="60000"/>
                  </a:schemeClr>
                </a:solidFill>
              </a:rPr>
              <a:t>.</a:t>
            </a:r>
            <a:r>
              <a:rPr lang="ja-JP" altLang="en-US" sz="4000" dirty="0">
                <a:solidFill>
                  <a:schemeClr val="accent1">
                    <a:lumMod val="40000"/>
                    <a:lumOff val="60000"/>
                  </a:schemeClr>
                </a:solidFill>
              </a:rPr>
              <a:t>ドアラとは？</a:t>
            </a:r>
            <a:endParaRPr kumimoji="1" lang="ja-JP" altLang="en-US" sz="4000" dirty="0">
              <a:solidFill>
                <a:schemeClr val="accent1">
                  <a:lumMod val="40000"/>
                  <a:lumOff val="60000"/>
                </a:schemeClr>
              </a:solidFill>
            </a:endParaRPr>
          </a:p>
        </p:txBody>
      </p:sp>
      <p:sp>
        <p:nvSpPr>
          <p:cNvPr id="5" name="テキスト ボックス 4">
            <a:extLst>
              <a:ext uri="{FF2B5EF4-FFF2-40B4-BE49-F238E27FC236}">
                <a16:creationId xmlns:a16="http://schemas.microsoft.com/office/drawing/2014/main" id="{C6733EF7-C19D-C76C-55E5-7CD6203DED85}"/>
              </a:ext>
            </a:extLst>
          </p:cNvPr>
          <p:cNvSpPr txBox="1"/>
          <p:nvPr/>
        </p:nvSpPr>
        <p:spPr>
          <a:xfrm>
            <a:off x="768624" y="2829045"/>
            <a:ext cx="5729157" cy="707886"/>
          </a:xfrm>
          <a:prstGeom prst="rect">
            <a:avLst/>
          </a:prstGeom>
          <a:noFill/>
        </p:spPr>
        <p:txBody>
          <a:bodyPr wrap="square" rtlCol="0">
            <a:spAutoFit/>
          </a:bodyPr>
          <a:lstStyle/>
          <a:p>
            <a:r>
              <a:rPr lang="ja-JP" altLang="en-US" sz="4000" dirty="0">
                <a:solidFill>
                  <a:schemeClr val="accent1">
                    <a:lumMod val="40000"/>
                    <a:lumOff val="60000"/>
                  </a:schemeClr>
                </a:solidFill>
              </a:rPr>
              <a:t>３</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今回の開発テーマ</a:t>
            </a:r>
          </a:p>
        </p:txBody>
      </p:sp>
      <p:sp>
        <p:nvSpPr>
          <p:cNvPr id="6" name="テキスト ボックス 5">
            <a:extLst>
              <a:ext uri="{FF2B5EF4-FFF2-40B4-BE49-F238E27FC236}">
                <a16:creationId xmlns:a16="http://schemas.microsoft.com/office/drawing/2014/main" id="{EFFAC4F4-BA57-EF26-7916-E67A63F7F74E}"/>
              </a:ext>
            </a:extLst>
          </p:cNvPr>
          <p:cNvSpPr txBox="1"/>
          <p:nvPr/>
        </p:nvSpPr>
        <p:spPr>
          <a:xfrm>
            <a:off x="768625" y="2118433"/>
            <a:ext cx="5327375" cy="707886"/>
          </a:xfrm>
          <a:prstGeom prst="rect">
            <a:avLst/>
          </a:prstGeom>
          <a:noFill/>
        </p:spPr>
        <p:txBody>
          <a:bodyPr wrap="square" rtlCol="0">
            <a:spAutoFit/>
          </a:bodyPr>
          <a:lstStyle/>
          <a:p>
            <a:r>
              <a:rPr lang="ja-JP" altLang="en-US" sz="4000" dirty="0">
                <a:solidFill>
                  <a:schemeClr val="accent1">
                    <a:lumMod val="40000"/>
                    <a:lumOff val="60000"/>
                  </a:schemeClr>
                </a:solidFill>
              </a:rPr>
              <a:t>２</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ペルソナについて</a:t>
            </a:r>
          </a:p>
        </p:txBody>
      </p:sp>
      <p:sp>
        <p:nvSpPr>
          <p:cNvPr id="8" name="テキスト ボックス 7">
            <a:extLst>
              <a:ext uri="{FF2B5EF4-FFF2-40B4-BE49-F238E27FC236}">
                <a16:creationId xmlns:a16="http://schemas.microsoft.com/office/drawing/2014/main" id="{430D41AC-B09B-C9F0-C65C-C096E46ECFCA}"/>
              </a:ext>
            </a:extLst>
          </p:cNvPr>
          <p:cNvSpPr txBox="1"/>
          <p:nvPr/>
        </p:nvSpPr>
        <p:spPr>
          <a:xfrm>
            <a:off x="768624" y="3536931"/>
            <a:ext cx="6560430" cy="707886"/>
          </a:xfrm>
          <a:prstGeom prst="rect">
            <a:avLst/>
          </a:prstGeom>
          <a:noFill/>
        </p:spPr>
        <p:txBody>
          <a:bodyPr wrap="square" rtlCol="0">
            <a:spAutoFit/>
          </a:bodyPr>
          <a:lstStyle/>
          <a:p>
            <a:r>
              <a:rPr lang="ja-JP" altLang="en-US" sz="4000" dirty="0">
                <a:solidFill>
                  <a:schemeClr val="accent1">
                    <a:lumMod val="40000"/>
                    <a:lumOff val="60000"/>
                  </a:schemeClr>
                </a:solidFill>
              </a:rPr>
              <a:t>４</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デモンストレーション</a:t>
            </a:r>
            <a:endParaRPr kumimoji="1" lang="en-US" altLang="ja-JP" sz="4000" dirty="0">
              <a:solidFill>
                <a:schemeClr val="accent1">
                  <a:lumMod val="40000"/>
                  <a:lumOff val="60000"/>
                </a:schemeClr>
              </a:solidFill>
            </a:endParaRPr>
          </a:p>
        </p:txBody>
      </p:sp>
      <p:sp>
        <p:nvSpPr>
          <p:cNvPr id="9" name="テキスト ボックス 8">
            <a:extLst>
              <a:ext uri="{FF2B5EF4-FFF2-40B4-BE49-F238E27FC236}">
                <a16:creationId xmlns:a16="http://schemas.microsoft.com/office/drawing/2014/main" id="{C39B38B4-3C81-3F79-CBD7-959A623E1F9B}"/>
              </a:ext>
            </a:extLst>
          </p:cNvPr>
          <p:cNvSpPr txBox="1"/>
          <p:nvPr/>
        </p:nvSpPr>
        <p:spPr>
          <a:xfrm>
            <a:off x="768624" y="4244817"/>
            <a:ext cx="6283339"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５</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工夫点、力を入れた点</a:t>
            </a:r>
          </a:p>
        </p:txBody>
      </p:sp>
      <p:sp>
        <p:nvSpPr>
          <p:cNvPr id="10" name="テキスト ボックス 9">
            <a:extLst>
              <a:ext uri="{FF2B5EF4-FFF2-40B4-BE49-F238E27FC236}">
                <a16:creationId xmlns:a16="http://schemas.microsoft.com/office/drawing/2014/main" id="{54AA6FD7-9864-2BE4-67F5-5F7AA9D4C4FF}"/>
              </a:ext>
            </a:extLst>
          </p:cNvPr>
          <p:cNvSpPr txBox="1"/>
          <p:nvPr/>
        </p:nvSpPr>
        <p:spPr>
          <a:xfrm>
            <a:off x="768624" y="4952703"/>
            <a:ext cx="3392559"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６</a:t>
            </a:r>
            <a:r>
              <a:rPr kumimoji="1"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苦労した点</a:t>
            </a:r>
            <a:r>
              <a:rPr kumimoji="1" lang="en-US" altLang="ja-JP" sz="4000" dirty="0">
                <a:solidFill>
                  <a:schemeClr val="accent1">
                    <a:lumMod val="40000"/>
                    <a:lumOff val="60000"/>
                  </a:schemeClr>
                </a:solidFill>
              </a:rPr>
              <a:t>,</a:t>
            </a:r>
            <a:endParaRPr kumimoji="1" lang="ja-JP" altLang="en-US" sz="4000" dirty="0">
              <a:solidFill>
                <a:schemeClr val="accent1">
                  <a:lumMod val="40000"/>
                  <a:lumOff val="60000"/>
                </a:schemeClr>
              </a:solidFill>
            </a:endParaRPr>
          </a:p>
        </p:txBody>
      </p:sp>
      <p:sp>
        <p:nvSpPr>
          <p:cNvPr id="11" name="テキスト ボックス 10">
            <a:extLst>
              <a:ext uri="{FF2B5EF4-FFF2-40B4-BE49-F238E27FC236}">
                <a16:creationId xmlns:a16="http://schemas.microsoft.com/office/drawing/2014/main" id="{D0C03CEB-4503-8966-EAFB-E8736E3BA17C}"/>
              </a:ext>
            </a:extLst>
          </p:cNvPr>
          <p:cNvSpPr txBox="1"/>
          <p:nvPr/>
        </p:nvSpPr>
        <p:spPr>
          <a:xfrm>
            <a:off x="768624" y="5660589"/>
            <a:ext cx="2016139" cy="707886"/>
          </a:xfrm>
          <a:prstGeom prst="rect">
            <a:avLst/>
          </a:prstGeom>
          <a:noFill/>
        </p:spPr>
        <p:txBody>
          <a:bodyPr wrap="square" rtlCol="0">
            <a:spAutoFit/>
          </a:bodyPr>
          <a:lstStyle/>
          <a:p>
            <a:r>
              <a:rPr kumimoji="1" lang="ja-JP" altLang="en-US" sz="4000" dirty="0"/>
              <a:t>７</a:t>
            </a:r>
            <a:r>
              <a:rPr lang="en-US" altLang="ja-JP" sz="4000" dirty="0"/>
              <a:t>.</a:t>
            </a:r>
            <a:r>
              <a:rPr lang="ja-JP" altLang="en-US" sz="4000" dirty="0"/>
              <a:t>感想</a:t>
            </a:r>
            <a:endParaRPr kumimoji="1" lang="ja-JP" altLang="en-US" sz="4000" dirty="0"/>
          </a:p>
        </p:txBody>
      </p:sp>
    </p:spTree>
    <p:extLst>
      <p:ext uri="{BB962C8B-B14F-4D97-AF65-F5344CB8AC3E}">
        <p14:creationId xmlns:p14="http://schemas.microsoft.com/office/powerpoint/2010/main" val="233292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1"/>
                                        </p:tgtEl>
                                        <p:attrNameLst>
                                          <p:attrName>ppt_x</p:attrName>
                                          <p:attrName>ppt_y</p:attrName>
                                        </p:attrNameLst>
                                      </p:cBhvr>
                                    </p:animMotion>
                                    <p:animRot by="1500000">
                                      <p:cBhvr>
                                        <p:cTn id="7" dur="125" fill="hold">
                                          <p:stCondLst>
                                            <p:cond delay="0"/>
                                          </p:stCondLst>
                                        </p:cTn>
                                        <p:tgtEl>
                                          <p:spTgt spid="11"/>
                                        </p:tgtEl>
                                        <p:attrNameLst>
                                          <p:attrName>r</p:attrName>
                                        </p:attrNameLst>
                                      </p:cBhvr>
                                    </p:animRot>
                                    <p:animRot by="-1500000">
                                      <p:cBhvr>
                                        <p:cTn id="8" dur="125" fill="hold">
                                          <p:stCondLst>
                                            <p:cond delay="125"/>
                                          </p:stCondLst>
                                        </p:cTn>
                                        <p:tgtEl>
                                          <p:spTgt spid="11"/>
                                        </p:tgtEl>
                                        <p:attrNameLst>
                                          <p:attrName>r</p:attrName>
                                        </p:attrNameLst>
                                      </p:cBhvr>
                                    </p:animRot>
                                    <p:animRot by="-1500000">
                                      <p:cBhvr>
                                        <p:cTn id="9" dur="125" fill="hold">
                                          <p:stCondLst>
                                            <p:cond delay="250"/>
                                          </p:stCondLst>
                                        </p:cTn>
                                        <p:tgtEl>
                                          <p:spTgt spid="11"/>
                                        </p:tgtEl>
                                        <p:attrNameLst>
                                          <p:attrName>r</p:attrName>
                                        </p:attrNameLst>
                                      </p:cBhvr>
                                    </p:animRot>
                                    <p:animRot by="1500000">
                                      <p:cBhvr>
                                        <p:cTn id="10" dur="125" fill="hold">
                                          <p:stCondLst>
                                            <p:cond delay="375"/>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2691763" cy="1015663"/>
          </a:xfrm>
          <a:prstGeom prst="rect">
            <a:avLst/>
          </a:prstGeom>
          <a:noFill/>
        </p:spPr>
        <p:txBody>
          <a:bodyPr wrap="none" rtlCol="0">
            <a:spAutoFit/>
          </a:bodyPr>
          <a:lstStyle/>
          <a:p>
            <a:r>
              <a:rPr lang="ja-JP" altLang="en-US" sz="6000" dirty="0"/>
              <a:t>７</a:t>
            </a:r>
            <a:r>
              <a:rPr lang="en-US" altLang="ja-JP" sz="6000" dirty="0"/>
              <a:t>.</a:t>
            </a:r>
            <a:r>
              <a:rPr lang="ja-JP" altLang="en-US" sz="6000" dirty="0"/>
              <a:t>感想</a:t>
            </a:r>
            <a:endParaRPr kumimoji="1" lang="ja-JP" altLang="en-US" sz="6000" dirty="0"/>
          </a:p>
        </p:txBody>
      </p:sp>
      <p:sp>
        <p:nvSpPr>
          <p:cNvPr id="8" name="テキスト ボックス 7">
            <a:extLst>
              <a:ext uri="{FF2B5EF4-FFF2-40B4-BE49-F238E27FC236}">
                <a16:creationId xmlns:a16="http://schemas.microsoft.com/office/drawing/2014/main" id="{7BCDC91D-4818-D714-4CFF-98EAA4837A80}"/>
              </a:ext>
            </a:extLst>
          </p:cNvPr>
          <p:cNvSpPr txBox="1"/>
          <p:nvPr/>
        </p:nvSpPr>
        <p:spPr>
          <a:xfrm>
            <a:off x="692818" y="1015663"/>
            <a:ext cx="10806363" cy="5632311"/>
          </a:xfrm>
          <a:prstGeom prst="rect">
            <a:avLst/>
          </a:prstGeom>
          <a:noFill/>
        </p:spPr>
        <p:txBody>
          <a:bodyPr wrap="square" rtlCol="0">
            <a:spAutoFit/>
          </a:bodyPr>
          <a:lstStyle/>
          <a:p>
            <a:r>
              <a:rPr kumimoji="1" lang="ja-JP" altLang="en-US" sz="4000" dirty="0"/>
              <a:t>中村由美</a:t>
            </a:r>
            <a:endParaRPr kumimoji="1" lang="en-US" altLang="ja-JP" sz="4000" dirty="0"/>
          </a:p>
          <a:p>
            <a:r>
              <a:rPr lang="ja-JP" altLang="en-US" sz="4000" dirty="0"/>
              <a:t>リーダーながら、技術力不足でなにも貢献できていないことに申し訳なさを感じることもありました。ですが、自分でできることは全てするつもりで頑張りました。</a:t>
            </a:r>
          </a:p>
          <a:p>
            <a:r>
              <a:rPr lang="ja-JP" altLang="en-US" sz="4000" dirty="0"/>
              <a:t>初めてのグループでの開発でわからないことだらけでしたが、全員で分担しながら最後まで頑張ることができ良い経験とたくさんの知識を得ることができました。</a:t>
            </a:r>
            <a:endParaRPr kumimoji="1" lang="ja-JP" altLang="en-US" sz="3600" dirty="0"/>
          </a:p>
        </p:txBody>
      </p:sp>
    </p:spTree>
    <p:extLst>
      <p:ext uri="{BB962C8B-B14F-4D97-AF65-F5344CB8AC3E}">
        <p14:creationId xmlns:p14="http://schemas.microsoft.com/office/powerpoint/2010/main" val="271766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2691763" cy="1015663"/>
          </a:xfrm>
          <a:prstGeom prst="rect">
            <a:avLst/>
          </a:prstGeom>
          <a:noFill/>
        </p:spPr>
        <p:txBody>
          <a:bodyPr wrap="none" rtlCol="0">
            <a:spAutoFit/>
          </a:bodyPr>
          <a:lstStyle/>
          <a:p>
            <a:r>
              <a:rPr lang="ja-JP" altLang="en-US" sz="6000" dirty="0"/>
              <a:t>７</a:t>
            </a:r>
            <a:r>
              <a:rPr lang="en-US" altLang="ja-JP" sz="6000" dirty="0"/>
              <a:t>.</a:t>
            </a:r>
            <a:r>
              <a:rPr lang="ja-JP" altLang="en-US" sz="6000" dirty="0"/>
              <a:t>感想</a:t>
            </a:r>
            <a:endParaRPr kumimoji="1" lang="ja-JP" altLang="en-US" sz="6000" dirty="0"/>
          </a:p>
        </p:txBody>
      </p:sp>
      <p:sp>
        <p:nvSpPr>
          <p:cNvPr id="2" name="テキスト ボックス 1">
            <a:extLst>
              <a:ext uri="{FF2B5EF4-FFF2-40B4-BE49-F238E27FC236}">
                <a16:creationId xmlns:a16="http://schemas.microsoft.com/office/drawing/2014/main" id="{8522521A-5E2B-42A8-6DA0-3130F891167F}"/>
              </a:ext>
            </a:extLst>
          </p:cNvPr>
          <p:cNvSpPr txBox="1"/>
          <p:nvPr/>
        </p:nvSpPr>
        <p:spPr>
          <a:xfrm>
            <a:off x="795130" y="1015663"/>
            <a:ext cx="10601740" cy="6309420"/>
          </a:xfrm>
          <a:prstGeom prst="rect">
            <a:avLst/>
          </a:prstGeom>
          <a:noFill/>
        </p:spPr>
        <p:txBody>
          <a:bodyPr wrap="square" rtlCol="0">
            <a:spAutoFit/>
          </a:bodyPr>
          <a:lstStyle/>
          <a:p>
            <a:r>
              <a:rPr kumimoji="1" lang="ja-JP" altLang="en-US" sz="4000" dirty="0"/>
              <a:t>飯田幸輝</a:t>
            </a:r>
            <a:endParaRPr kumimoji="1" lang="en-US" altLang="ja-JP" sz="4000" dirty="0"/>
          </a:p>
          <a:p>
            <a:r>
              <a:rPr lang="ja-JP" altLang="en-US" sz="4000" dirty="0"/>
              <a:t>自分は、研修を通して他人の力を借りながらも最後の完成までやりきることができ、苦手意識から開発の楽しさというものを得ることが出来ました。</a:t>
            </a:r>
            <a:endParaRPr lang="en-US" altLang="ja-JP" sz="4000" dirty="0"/>
          </a:p>
          <a:p>
            <a:r>
              <a:rPr kumimoji="1" lang="ja-JP" altLang="en-US" sz="4000" dirty="0"/>
              <a:t>また、コミュニケーションを多くとり報連相を交えながら複数で</a:t>
            </a:r>
            <a:r>
              <a:rPr kumimoji="1" lang="en-US" altLang="ja-JP" sz="4000" dirty="0"/>
              <a:t>1</a:t>
            </a:r>
            <a:r>
              <a:rPr kumimoji="1" lang="ja-JP" altLang="en-US" sz="4000" dirty="0"/>
              <a:t>つのものを完成させることの難しさ、１人の責任の重さなどを学び、とても有意義な研修でした。</a:t>
            </a:r>
            <a:endParaRPr kumimoji="1" lang="en-US" altLang="ja-JP" sz="4000" dirty="0"/>
          </a:p>
          <a:p>
            <a:endParaRPr kumimoji="1" lang="en-US" altLang="ja-JP" sz="4400" dirty="0"/>
          </a:p>
        </p:txBody>
      </p:sp>
    </p:spTree>
    <p:extLst>
      <p:ext uri="{BB962C8B-B14F-4D97-AF65-F5344CB8AC3E}">
        <p14:creationId xmlns:p14="http://schemas.microsoft.com/office/powerpoint/2010/main" val="71675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2691763" cy="1015663"/>
          </a:xfrm>
          <a:prstGeom prst="rect">
            <a:avLst/>
          </a:prstGeom>
          <a:noFill/>
        </p:spPr>
        <p:txBody>
          <a:bodyPr wrap="none" rtlCol="0">
            <a:spAutoFit/>
          </a:bodyPr>
          <a:lstStyle/>
          <a:p>
            <a:r>
              <a:rPr lang="ja-JP" altLang="en-US" sz="6000" dirty="0"/>
              <a:t>７</a:t>
            </a:r>
            <a:r>
              <a:rPr lang="en-US" altLang="ja-JP" sz="6000" dirty="0"/>
              <a:t>.</a:t>
            </a:r>
            <a:r>
              <a:rPr lang="ja-JP" altLang="en-US" sz="6000" dirty="0"/>
              <a:t>感想</a:t>
            </a:r>
            <a:endParaRPr kumimoji="1" lang="ja-JP" altLang="en-US" sz="6000" dirty="0"/>
          </a:p>
        </p:txBody>
      </p:sp>
      <p:sp>
        <p:nvSpPr>
          <p:cNvPr id="6" name="テキスト ボックス 5">
            <a:extLst>
              <a:ext uri="{FF2B5EF4-FFF2-40B4-BE49-F238E27FC236}">
                <a16:creationId xmlns:a16="http://schemas.microsoft.com/office/drawing/2014/main" id="{44D1743E-6565-B354-CD99-9F486092CA5A}"/>
              </a:ext>
            </a:extLst>
          </p:cNvPr>
          <p:cNvSpPr txBox="1"/>
          <p:nvPr/>
        </p:nvSpPr>
        <p:spPr>
          <a:xfrm>
            <a:off x="865098" y="1063917"/>
            <a:ext cx="11105229" cy="5632311"/>
          </a:xfrm>
          <a:prstGeom prst="rect">
            <a:avLst/>
          </a:prstGeom>
          <a:noFill/>
        </p:spPr>
        <p:txBody>
          <a:bodyPr wrap="square" rtlCol="0">
            <a:spAutoFit/>
          </a:bodyPr>
          <a:lstStyle/>
          <a:p>
            <a:r>
              <a:rPr kumimoji="1" lang="ja-JP" altLang="en-US" sz="3600" dirty="0"/>
              <a:t>渡邉裕貴</a:t>
            </a:r>
            <a:endParaRPr kumimoji="1" lang="en-US" altLang="ja-JP" sz="3600" dirty="0"/>
          </a:p>
          <a:p>
            <a:r>
              <a:rPr kumimoji="1" lang="ja-JP" altLang="en-US" sz="3600" dirty="0"/>
              <a:t>初めてのグループ開発でコミュニケーション管理として、チームの進捗や他のチームの進捗状況の報告を行いました。技術面では、</a:t>
            </a:r>
            <a:r>
              <a:rPr kumimoji="1" lang="en-US" altLang="ja-JP" sz="3600" dirty="0"/>
              <a:t>HTML</a:t>
            </a:r>
            <a:r>
              <a:rPr kumimoji="1" lang="ja-JP" altLang="en-US" sz="3600" dirty="0"/>
              <a:t>や</a:t>
            </a:r>
            <a:r>
              <a:rPr kumimoji="1" lang="en-US" altLang="ja-JP" sz="3600" dirty="0"/>
              <a:t>CSS</a:t>
            </a:r>
            <a:r>
              <a:rPr kumimoji="1" lang="ja-JP" altLang="en-US" sz="3600" dirty="0"/>
              <a:t>などを担当しました。そして、苦手なページも出来る所は自分で行い、経験者の方に補助してもらいながら完成させることができました。</a:t>
            </a:r>
            <a:endParaRPr kumimoji="1" lang="en-US" altLang="ja-JP" sz="3600" dirty="0"/>
          </a:p>
          <a:p>
            <a:r>
              <a:rPr lang="ja-JP" altLang="en-US" sz="3600" dirty="0"/>
              <a:t>この研修を通して仕事のコミュニケーションの重要性、プログラミングの楽しさ、難しさを知りました。</a:t>
            </a:r>
          </a:p>
          <a:p>
            <a:endParaRPr kumimoji="1" lang="ja-JP" altLang="en-US" sz="3600" dirty="0"/>
          </a:p>
        </p:txBody>
      </p:sp>
    </p:spTree>
    <p:extLst>
      <p:ext uri="{BB962C8B-B14F-4D97-AF65-F5344CB8AC3E}">
        <p14:creationId xmlns:p14="http://schemas.microsoft.com/office/powerpoint/2010/main" val="184841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2691763" cy="1015663"/>
          </a:xfrm>
          <a:prstGeom prst="rect">
            <a:avLst/>
          </a:prstGeom>
          <a:noFill/>
        </p:spPr>
        <p:txBody>
          <a:bodyPr wrap="none" rtlCol="0">
            <a:spAutoFit/>
          </a:bodyPr>
          <a:lstStyle/>
          <a:p>
            <a:r>
              <a:rPr lang="ja-JP" altLang="en-US" sz="6000" dirty="0"/>
              <a:t>７</a:t>
            </a:r>
            <a:r>
              <a:rPr lang="en-US" altLang="ja-JP" sz="6000" dirty="0"/>
              <a:t>.</a:t>
            </a:r>
            <a:r>
              <a:rPr lang="ja-JP" altLang="en-US" sz="6000" dirty="0"/>
              <a:t>感想</a:t>
            </a:r>
            <a:endParaRPr kumimoji="1" lang="ja-JP" altLang="en-US" sz="6000" dirty="0"/>
          </a:p>
        </p:txBody>
      </p:sp>
      <p:sp>
        <p:nvSpPr>
          <p:cNvPr id="7" name="テキスト ボックス 6">
            <a:extLst>
              <a:ext uri="{FF2B5EF4-FFF2-40B4-BE49-F238E27FC236}">
                <a16:creationId xmlns:a16="http://schemas.microsoft.com/office/drawing/2014/main" id="{8A194197-DA4E-FF66-09D7-47D4DD25E14D}"/>
              </a:ext>
            </a:extLst>
          </p:cNvPr>
          <p:cNvSpPr txBox="1"/>
          <p:nvPr/>
        </p:nvSpPr>
        <p:spPr>
          <a:xfrm>
            <a:off x="465075" y="1015663"/>
            <a:ext cx="11261849" cy="6309420"/>
          </a:xfrm>
          <a:prstGeom prst="rect">
            <a:avLst/>
          </a:prstGeom>
          <a:noFill/>
        </p:spPr>
        <p:txBody>
          <a:bodyPr wrap="square" rtlCol="0">
            <a:spAutoFit/>
          </a:bodyPr>
          <a:lstStyle/>
          <a:p>
            <a:r>
              <a:rPr kumimoji="1" lang="ja-JP" altLang="en-US" sz="3600" dirty="0"/>
              <a:t>渡部岳穂</a:t>
            </a:r>
            <a:endParaRPr kumimoji="1" lang="en-US" altLang="ja-JP" sz="3600" dirty="0"/>
          </a:p>
          <a:p>
            <a:r>
              <a:rPr lang="ja-JP" altLang="en-US" sz="3600" dirty="0"/>
              <a:t>研修を通して、自分は</a:t>
            </a:r>
            <a:r>
              <a:rPr lang="en-US" altLang="ja-JP" sz="3600" dirty="0"/>
              <a:t>IT</a:t>
            </a:r>
            <a:r>
              <a:rPr lang="ja-JP" altLang="en-US" sz="3600" dirty="0"/>
              <a:t>系の専門学校に行っており</a:t>
            </a:r>
            <a:r>
              <a:rPr lang="en-US" altLang="ja-JP" sz="3600" dirty="0"/>
              <a:t>Java</a:t>
            </a:r>
            <a:r>
              <a:rPr lang="ja-JP" altLang="en-US" sz="3600" dirty="0"/>
              <a:t>の基礎などはわかっていましたが、サーバサイド</a:t>
            </a:r>
            <a:r>
              <a:rPr lang="en-US" altLang="ja-JP" sz="3600" dirty="0"/>
              <a:t>Java</a:t>
            </a:r>
            <a:r>
              <a:rPr lang="ja-JP" altLang="en-US" sz="3600" dirty="0"/>
              <a:t>を使って開発したり、</a:t>
            </a:r>
          </a:p>
          <a:p>
            <a:r>
              <a:rPr lang="ja-JP" altLang="en-US" sz="3600" dirty="0"/>
              <a:t>グループでの開発をやったことがなかったので、研修でいい経験をすることができました。</a:t>
            </a:r>
          </a:p>
          <a:p>
            <a:r>
              <a:rPr lang="ja-JP" altLang="en-US" sz="3600" dirty="0"/>
              <a:t>また、研修して報連相やコミュニケーションの大切さを学ぶことができました。</a:t>
            </a:r>
          </a:p>
          <a:p>
            <a:r>
              <a:rPr lang="ja-JP" altLang="en-US" sz="3600" dirty="0"/>
              <a:t>ここで経験したことを活かし、業務でも生かしていきたいです。</a:t>
            </a:r>
            <a:endParaRPr lang="en-US" altLang="ja-JP" sz="3600" dirty="0"/>
          </a:p>
          <a:p>
            <a:endParaRPr kumimoji="1" lang="en-US" altLang="ja-JP" sz="4400" dirty="0"/>
          </a:p>
        </p:txBody>
      </p:sp>
    </p:spTree>
    <p:extLst>
      <p:ext uri="{BB962C8B-B14F-4D97-AF65-F5344CB8AC3E}">
        <p14:creationId xmlns:p14="http://schemas.microsoft.com/office/powerpoint/2010/main" val="208024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801314" cy="1015663"/>
          </a:xfrm>
          <a:prstGeom prst="rect">
            <a:avLst/>
          </a:prstGeom>
          <a:noFill/>
        </p:spPr>
        <p:txBody>
          <a:bodyPr wrap="none" rtlCol="0">
            <a:spAutoFit/>
          </a:bodyPr>
          <a:lstStyle/>
          <a:p>
            <a:r>
              <a:rPr lang="ja-JP" altLang="en-US" sz="6000" dirty="0"/>
              <a:t>メンバー紹介</a:t>
            </a:r>
            <a:endParaRPr kumimoji="1" lang="ja-JP" altLang="en-US" sz="6000" dirty="0"/>
          </a:p>
        </p:txBody>
      </p:sp>
      <p:sp>
        <p:nvSpPr>
          <p:cNvPr id="2" name="テキスト ボックス 1">
            <a:extLst>
              <a:ext uri="{FF2B5EF4-FFF2-40B4-BE49-F238E27FC236}">
                <a16:creationId xmlns:a16="http://schemas.microsoft.com/office/drawing/2014/main" id="{89BA95AF-ABE4-C955-8249-F6103FE04F78}"/>
              </a:ext>
            </a:extLst>
          </p:cNvPr>
          <p:cNvSpPr txBox="1"/>
          <p:nvPr/>
        </p:nvSpPr>
        <p:spPr>
          <a:xfrm>
            <a:off x="715618" y="1391478"/>
            <a:ext cx="2027582" cy="646331"/>
          </a:xfrm>
          <a:prstGeom prst="rect">
            <a:avLst/>
          </a:prstGeom>
          <a:noFill/>
        </p:spPr>
        <p:txBody>
          <a:bodyPr wrap="square" rtlCol="0">
            <a:spAutoFit/>
          </a:bodyPr>
          <a:lstStyle/>
          <a:p>
            <a:r>
              <a:rPr kumimoji="1" lang="ja-JP" altLang="en-US" sz="3600" dirty="0"/>
              <a:t>中村由美</a:t>
            </a:r>
          </a:p>
        </p:txBody>
      </p:sp>
      <p:sp>
        <p:nvSpPr>
          <p:cNvPr id="5" name="テキスト ボックス 4">
            <a:extLst>
              <a:ext uri="{FF2B5EF4-FFF2-40B4-BE49-F238E27FC236}">
                <a16:creationId xmlns:a16="http://schemas.microsoft.com/office/drawing/2014/main" id="{B9C70A12-55C6-1426-AEFD-7C18B88EF014}"/>
              </a:ext>
            </a:extLst>
          </p:cNvPr>
          <p:cNvSpPr txBox="1"/>
          <p:nvPr/>
        </p:nvSpPr>
        <p:spPr>
          <a:xfrm>
            <a:off x="2743200" y="1375201"/>
            <a:ext cx="4479235" cy="646331"/>
          </a:xfrm>
          <a:prstGeom prst="rect">
            <a:avLst/>
          </a:prstGeom>
          <a:noFill/>
        </p:spPr>
        <p:txBody>
          <a:bodyPr wrap="square" rtlCol="0">
            <a:spAutoFit/>
          </a:bodyPr>
          <a:lstStyle/>
          <a:p>
            <a:r>
              <a:rPr lang="ja-JP" altLang="en-US" sz="3600" dirty="0"/>
              <a:t>→ チームリーダー</a:t>
            </a:r>
            <a:endParaRPr kumimoji="1" lang="ja-JP" altLang="en-US" sz="3600" dirty="0"/>
          </a:p>
        </p:txBody>
      </p:sp>
      <p:sp>
        <p:nvSpPr>
          <p:cNvPr id="6" name="テキスト ボックス 5">
            <a:extLst>
              <a:ext uri="{FF2B5EF4-FFF2-40B4-BE49-F238E27FC236}">
                <a16:creationId xmlns:a16="http://schemas.microsoft.com/office/drawing/2014/main" id="{27E7DF68-4E0B-794E-2C39-30C884891B2F}"/>
              </a:ext>
            </a:extLst>
          </p:cNvPr>
          <p:cNvSpPr txBox="1"/>
          <p:nvPr/>
        </p:nvSpPr>
        <p:spPr>
          <a:xfrm>
            <a:off x="715618" y="2381070"/>
            <a:ext cx="2319130" cy="646331"/>
          </a:xfrm>
          <a:prstGeom prst="rect">
            <a:avLst/>
          </a:prstGeom>
          <a:noFill/>
        </p:spPr>
        <p:txBody>
          <a:bodyPr wrap="square" rtlCol="0">
            <a:spAutoFit/>
          </a:bodyPr>
          <a:lstStyle/>
          <a:p>
            <a:r>
              <a:rPr kumimoji="1" lang="ja-JP" altLang="en-US" sz="3600" dirty="0"/>
              <a:t>渡部岳穂</a:t>
            </a:r>
          </a:p>
        </p:txBody>
      </p:sp>
      <p:sp>
        <p:nvSpPr>
          <p:cNvPr id="7" name="テキスト ボックス 6">
            <a:extLst>
              <a:ext uri="{FF2B5EF4-FFF2-40B4-BE49-F238E27FC236}">
                <a16:creationId xmlns:a16="http://schemas.microsoft.com/office/drawing/2014/main" id="{9CF64954-F1CD-BE58-5714-E6B83BEC6CFD}"/>
              </a:ext>
            </a:extLst>
          </p:cNvPr>
          <p:cNvSpPr txBox="1"/>
          <p:nvPr/>
        </p:nvSpPr>
        <p:spPr>
          <a:xfrm>
            <a:off x="2743199" y="2397347"/>
            <a:ext cx="3551583" cy="646331"/>
          </a:xfrm>
          <a:prstGeom prst="rect">
            <a:avLst/>
          </a:prstGeom>
          <a:noFill/>
        </p:spPr>
        <p:txBody>
          <a:bodyPr wrap="square" rtlCol="0">
            <a:spAutoFit/>
          </a:bodyPr>
          <a:lstStyle/>
          <a:p>
            <a:r>
              <a:rPr kumimoji="1" lang="ja-JP" altLang="en-US" sz="3600" dirty="0"/>
              <a:t>→ 構成管理担当 </a:t>
            </a:r>
          </a:p>
        </p:txBody>
      </p:sp>
      <p:sp>
        <p:nvSpPr>
          <p:cNvPr id="8" name="テキスト ボックス 7">
            <a:extLst>
              <a:ext uri="{FF2B5EF4-FFF2-40B4-BE49-F238E27FC236}">
                <a16:creationId xmlns:a16="http://schemas.microsoft.com/office/drawing/2014/main" id="{589CC3B6-98A6-A43F-1DF4-E49ECA9542CF}"/>
              </a:ext>
            </a:extLst>
          </p:cNvPr>
          <p:cNvSpPr txBox="1"/>
          <p:nvPr/>
        </p:nvSpPr>
        <p:spPr>
          <a:xfrm>
            <a:off x="715619" y="3367203"/>
            <a:ext cx="2319130" cy="646331"/>
          </a:xfrm>
          <a:prstGeom prst="rect">
            <a:avLst/>
          </a:prstGeom>
          <a:noFill/>
        </p:spPr>
        <p:txBody>
          <a:bodyPr wrap="square" rtlCol="0">
            <a:spAutoFit/>
          </a:bodyPr>
          <a:lstStyle/>
          <a:p>
            <a:r>
              <a:rPr kumimoji="1" lang="ja-JP" altLang="en-US" sz="3600" dirty="0"/>
              <a:t>渡邉裕貴</a:t>
            </a:r>
          </a:p>
        </p:txBody>
      </p:sp>
      <p:sp>
        <p:nvSpPr>
          <p:cNvPr id="9" name="テキスト ボックス 8">
            <a:extLst>
              <a:ext uri="{FF2B5EF4-FFF2-40B4-BE49-F238E27FC236}">
                <a16:creationId xmlns:a16="http://schemas.microsoft.com/office/drawing/2014/main" id="{ACD21EFF-3BD9-0422-441F-077CE955CE88}"/>
              </a:ext>
            </a:extLst>
          </p:cNvPr>
          <p:cNvSpPr txBox="1"/>
          <p:nvPr/>
        </p:nvSpPr>
        <p:spPr>
          <a:xfrm>
            <a:off x="2743200" y="3383480"/>
            <a:ext cx="6851374" cy="646331"/>
          </a:xfrm>
          <a:prstGeom prst="rect">
            <a:avLst/>
          </a:prstGeom>
          <a:noFill/>
        </p:spPr>
        <p:txBody>
          <a:bodyPr wrap="square" rtlCol="0">
            <a:spAutoFit/>
          </a:bodyPr>
          <a:lstStyle/>
          <a:p>
            <a:r>
              <a:rPr kumimoji="1" lang="ja-JP" altLang="en-US" sz="3600" dirty="0"/>
              <a:t>→ コミュニケーション管理担当 </a:t>
            </a:r>
          </a:p>
        </p:txBody>
      </p:sp>
      <p:sp>
        <p:nvSpPr>
          <p:cNvPr id="10" name="テキスト ボックス 9">
            <a:extLst>
              <a:ext uri="{FF2B5EF4-FFF2-40B4-BE49-F238E27FC236}">
                <a16:creationId xmlns:a16="http://schemas.microsoft.com/office/drawing/2014/main" id="{657B3AF5-F694-983E-F16A-B8C1E7ECAA48}"/>
              </a:ext>
            </a:extLst>
          </p:cNvPr>
          <p:cNvSpPr txBox="1"/>
          <p:nvPr/>
        </p:nvSpPr>
        <p:spPr>
          <a:xfrm>
            <a:off x="715618" y="4369613"/>
            <a:ext cx="2319130" cy="646331"/>
          </a:xfrm>
          <a:prstGeom prst="rect">
            <a:avLst/>
          </a:prstGeom>
          <a:noFill/>
        </p:spPr>
        <p:txBody>
          <a:bodyPr wrap="square" rtlCol="0">
            <a:spAutoFit/>
          </a:bodyPr>
          <a:lstStyle/>
          <a:p>
            <a:r>
              <a:rPr lang="ja-JP" altLang="en-US" sz="3600" dirty="0"/>
              <a:t>濱畑翔一</a:t>
            </a:r>
            <a:endParaRPr kumimoji="1" lang="ja-JP" altLang="en-US" sz="3600" dirty="0"/>
          </a:p>
        </p:txBody>
      </p:sp>
      <p:sp>
        <p:nvSpPr>
          <p:cNvPr id="11" name="テキスト ボックス 10">
            <a:extLst>
              <a:ext uri="{FF2B5EF4-FFF2-40B4-BE49-F238E27FC236}">
                <a16:creationId xmlns:a16="http://schemas.microsoft.com/office/drawing/2014/main" id="{B488508D-5326-3234-EBBB-D046AE61047D}"/>
              </a:ext>
            </a:extLst>
          </p:cNvPr>
          <p:cNvSpPr txBox="1"/>
          <p:nvPr/>
        </p:nvSpPr>
        <p:spPr>
          <a:xfrm>
            <a:off x="2743199" y="4353336"/>
            <a:ext cx="5247861" cy="646331"/>
          </a:xfrm>
          <a:prstGeom prst="rect">
            <a:avLst/>
          </a:prstGeom>
          <a:noFill/>
        </p:spPr>
        <p:txBody>
          <a:bodyPr wrap="square" rtlCol="0">
            <a:spAutoFit/>
          </a:bodyPr>
          <a:lstStyle/>
          <a:p>
            <a:r>
              <a:rPr kumimoji="1" lang="ja-JP" altLang="en-US" sz="3600" dirty="0"/>
              <a:t>→ </a:t>
            </a:r>
            <a:r>
              <a:rPr kumimoji="1" lang="en-US" altLang="ja-JP" sz="3600" dirty="0"/>
              <a:t>DBA</a:t>
            </a:r>
            <a:r>
              <a:rPr kumimoji="1" lang="ja-JP" altLang="en-US" sz="3600" dirty="0"/>
              <a:t>、品質管理担当 </a:t>
            </a:r>
          </a:p>
        </p:txBody>
      </p:sp>
      <p:sp>
        <p:nvSpPr>
          <p:cNvPr id="12" name="テキスト ボックス 11">
            <a:extLst>
              <a:ext uri="{FF2B5EF4-FFF2-40B4-BE49-F238E27FC236}">
                <a16:creationId xmlns:a16="http://schemas.microsoft.com/office/drawing/2014/main" id="{91462644-45C9-6BF6-A142-2AC8A4E90B2E}"/>
              </a:ext>
            </a:extLst>
          </p:cNvPr>
          <p:cNvSpPr txBox="1"/>
          <p:nvPr/>
        </p:nvSpPr>
        <p:spPr>
          <a:xfrm>
            <a:off x="715618" y="5372023"/>
            <a:ext cx="2319130" cy="646331"/>
          </a:xfrm>
          <a:prstGeom prst="rect">
            <a:avLst/>
          </a:prstGeom>
          <a:noFill/>
        </p:spPr>
        <p:txBody>
          <a:bodyPr wrap="square" rtlCol="0">
            <a:spAutoFit/>
          </a:bodyPr>
          <a:lstStyle/>
          <a:p>
            <a:r>
              <a:rPr kumimoji="1" lang="ja-JP" altLang="en-US" sz="3600" dirty="0"/>
              <a:t>飯田幸輝</a:t>
            </a:r>
          </a:p>
        </p:txBody>
      </p:sp>
      <p:sp>
        <p:nvSpPr>
          <p:cNvPr id="13" name="テキスト ボックス 12">
            <a:extLst>
              <a:ext uri="{FF2B5EF4-FFF2-40B4-BE49-F238E27FC236}">
                <a16:creationId xmlns:a16="http://schemas.microsoft.com/office/drawing/2014/main" id="{4EC4FE45-8C76-77E0-586E-46A41771AF7C}"/>
              </a:ext>
            </a:extLst>
          </p:cNvPr>
          <p:cNvSpPr txBox="1"/>
          <p:nvPr/>
        </p:nvSpPr>
        <p:spPr>
          <a:xfrm>
            <a:off x="2733974" y="5355746"/>
            <a:ext cx="3653573" cy="646331"/>
          </a:xfrm>
          <a:prstGeom prst="rect">
            <a:avLst/>
          </a:prstGeom>
          <a:noFill/>
        </p:spPr>
        <p:txBody>
          <a:bodyPr wrap="square" rtlCol="0">
            <a:spAutoFit/>
          </a:bodyPr>
          <a:lstStyle/>
          <a:p>
            <a:r>
              <a:rPr kumimoji="1" lang="ja-JP" altLang="en-US" sz="3600" dirty="0"/>
              <a:t>→ 発表準備担当 </a:t>
            </a:r>
          </a:p>
        </p:txBody>
      </p:sp>
      <p:sp>
        <p:nvSpPr>
          <p:cNvPr id="14" name="テキスト ボックス 13">
            <a:extLst>
              <a:ext uri="{FF2B5EF4-FFF2-40B4-BE49-F238E27FC236}">
                <a16:creationId xmlns:a16="http://schemas.microsoft.com/office/drawing/2014/main" id="{11C5D0E5-CCA3-7EFF-591F-7F0E560EBAF6}"/>
              </a:ext>
            </a:extLst>
          </p:cNvPr>
          <p:cNvSpPr txBox="1"/>
          <p:nvPr/>
        </p:nvSpPr>
        <p:spPr>
          <a:xfrm>
            <a:off x="997939" y="1920703"/>
            <a:ext cx="1736035" cy="369332"/>
          </a:xfrm>
          <a:prstGeom prst="rect">
            <a:avLst/>
          </a:prstGeom>
          <a:noFill/>
        </p:spPr>
        <p:txBody>
          <a:bodyPr wrap="square" rtlCol="0">
            <a:spAutoFit/>
          </a:bodyPr>
          <a:lstStyle/>
          <a:p>
            <a:r>
              <a:rPr kumimoji="1" lang="ja-JP" altLang="en-US" dirty="0"/>
              <a:t>なかむらゆみ</a:t>
            </a:r>
          </a:p>
        </p:txBody>
      </p:sp>
      <p:sp>
        <p:nvSpPr>
          <p:cNvPr id="15" name="テキスト ボックス 14">
            <a:extLst>
              <a:ext uri="{FF2B5EF4-FFF2-40B4-BE49-F238E27FC236}">
                <a16:creationId xmlns:a16="http://schemas.microsoft.com/office/drawing/2014/main" id="{113E2F6B-AACC-CD87-D2E4-BAB000557382}"/>
              </a:ext>
            </a:extLst>
          </p:cNvPr>
          <p:cNvSpPr txBox="1"/>
          <p:nvPr/>
        </p:nvSpPr>
        <p:spPr>
          <a:xfrm>
            <a:off x="5499652" y="2710069"/>
            <a:ext cx="914400" cy="914400"/>
          </a:xfrm>
          <a:prstGeom prst="rect">
            <a:avLst/>
          </a:prstGeom>
          <a:noFill/>
        </p:spPr>
        <p:txBody>
          <a:bodyPr wrap="square" rtlCol="0">
            <a:spAutoFit/>
          </a:bodyPr>
          <a:lstStyle/>
          <a:p>
            <a:endParaRPr kumimoji="1" lang="ja-JP" altLang="en-US" dirty="0"/>
          </a:p>
        </p:txBody>
      </p:sp>
      <p:sp>
        <p:nvSpPr>
          <p:cNvPr id="16" name="テキスト ボックス 15">
            <a:extLst>
              <a:ext uri="{FF2B5EF4-FFF2-40B4-BE49-F238E27FC236}">
                <a16:creationId xmlns:a16="http://schemas.microsoft.com/office/drawing/2014/main" id="{31C4042E-F573-4AC6-4193-F82DA71583BB}"/>
              </a:ext>
            </a:extLst>
          </p:cNvPr>
          <p:cNvSpPr txBox="1"/>
          <p:nvPr/>
        </p:nvSpPr>
        <p:spPr>
          <a:xfrm>
            <a:off x="854765" y="2893226"/>
            <a:ext cx="1895061" cy="369332"/>
          </a:xfrm>
          <a:prstGeom prst="rect">
            <a:avLst/>
          </a:prstGeom>
          <a:noFill/>
        </p:spPr>
        <p:txBody>
          <a:bodyPr wrap="square" rtlCol="0">
            <a:spAutoFit/>
          </a:bodyPr>
          <a:lstStyle/>
          <a:p>
            <a:r>
              <a:rPr kumimoji="1" lang="ja-JP" altLang="en-US" dirty="0"/>
              <a:t>わたなべたかほ</a:t>
            </a:r>
          </a:p>
        </p:txBody>
      </p:sp>
      <p:sp>
        <p:nvSpPr>
          <p:cNvPr id="17" name="テキスト ボックス 16">
            <a:extLst>
              <a:ext uri="{FF2B5EF4-FFF2-40B4-BE49-F238E27FC236}">
                <a16:creationId xmlns:a16="http://schemas.microsoft.com/office/drawing/2014/main" id="{5A061C7A-F88B-49D8-55D4-2E3902819B85}"/>
              </a:ext>
            </a:extLst>
          </p:cNvPr>
          <p:cNvSpPr txBox="1"/>
          <p:nvPr/>
        </p:nvSpPr>
        <p:spPr>
          <a:xfrm>
            <a:off x="852165" y="3887497"/>
            <a:ext cx="1881809" cy="369332"/>
          </a:xfrm>
          <a:prstGeom prst="rect">
            <a:avLst/>
          </a:prstGeom>
          <a:noFill/>
        </p:spPr>
        <p:txBody>
          <a:bodyPr wrap="square" rtlCol="0">
            <a:spAutoFit/>
          </a:bodyPr>
          <a:lstStyle/>
          <a:p>
            <a:r>
              <a:rPr kumimoji="1" lang="ja-JP" altLang="en-US" dirty="0"/>
              <a:t>わたなべゆうき</a:t>
            </a:r>
          </a:p>
        </p:txBody>
      </p:sp>
      <p:sp>
        <p:nvSpPr>
          <p:cNvPr id="18" name="テキスト ボックス 17">
            <a:extLst>
              <a:ext uri="{FF2B5EF4-FFF2-40B4-BE49-F238E27FC236}">
                <a16:creationId xmlns:a16="http://schemas.microsoft.com/office/drawing/2014/main" id="{C7401188-8D10-583C-110F-2E15C2B16F00}"/>
              </a:ext>
            </a:extLst>
          </p:cNvPr>
          <p:cNvSpPr txBox="1"/>
          <p:nvPr/>
        </p:nvSpPr>
        <p:spPr>
          <a:xfrm>
            <a:off x="633504" y="4881769"/>
            <a:ext cx="2319130" cy="369332"/>
          </a:xfrm>
          <a:prstGeom prst="rect">
            <a:avLst/>
          </a:prstGeom>
          <a:noFill/>
        </p:spPr>
        <p:txBody>
          <a:bodyPr wrap="square" rtlCol="0">
            <a:spAutoFit/>
          </a:bodyPr>
          <a:lstStyle/>
          <a:p>
            <a:r>
              <a:rPr kumimoji="1" lang="ja-JP" altLang="en-US" dirty="0"/>
              <a:t>はまはたしょういち</a:t>
            </a:r>
          </a:p>
        </p:txBody>
      </p:sp>
      <p:sp>
        <p:nvSpPr>
          <p:cNvPr id="19" name="テキスト ボックス 18">
            <a:extLst>
              <a:ext uri="{FF2B5EF4-FFF2-40B4-BE49-F238E27FC236}">
                <a16:creationId xmlns:a16="http://schemas.microsoft.com/office/drawing/2014/main" id="{840413E5-510E-8A97-4F7A-6FDBF99D3984}"/>
              </a:ext>
            </a:extLst>
          </p:cNvPr>
          <p:cNvSpPr txBox="1"/>
          <p:nvPr/>
        </p:nvSpPr>
        <p:spPr>
          <a:xfrm>
            <a:off x="916413" y="5934670"/>
            <a:ext cx="1625991" cy="369332"/>
          </a:xfrm>
          <a:prstGeom prst="rect">
            <a:avLst/>
          </a:prstGeom>
          <a:noFill/>
        </p:spPr>
        <p:txBody>
          <a:bodyPr wrap="square" rtlCol="0">
            <a:spAutoFit/>
          </a:bodyPr>
          <a:lstStyle/>
          <a:p>
            <a:r>
              <a:rPr kumimoji="1" lang="ja-JP" altLang="en-US" dirty="0"/>
              <a:t>いいだこうき</a:t>
            </a:r>
          </a:p>
        </p:txBody>
      </p:sp>
      <p:pic>
        <p:nvPicPr>
          <p:cNvPr id="20" name="心の中の小さな宇宙">
            <a:hlinkClick r:id="" action="ppaction://media"/>
            <a:extLst>
              <a:ext uri="{FF2B5EF4-FFF2-40B4-BE49-F238E27FC236}">
                <a16:creationId xmlns:a16="http://schemas.microsoft.com/office/drawing/2014/main" id="{812C0C05-FAB4-F40F-AE4D-71908E027F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20174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 calcmode="lin" valueType="num">
                                      <p:cBhvr>
                                        <p:cTn id="9" dur="250" fill="hold"/>
                                        <p:tgtEl>
                                          <p:spTgt spid="2"/>
                                        </p:tgtEl>
                                        <p:attrNameLst>
                                          <p:attrName>style.rotation</p:attrName>
                                        </p:attrNameLst>
                                      </p:cBhvr>
                                      <p:tavLst>
                                        <p:tav tm="0">
                                          <p:val>
                                            <p:fltVal val="360"/>
                                          </p:val>
                                        </p:tav>
                                        <p:tav tm="100000">
                                          <p:val>
                                            <p:fltVal val="0"/>
                                          </p:val>
                                        </p:tav>
                                      </p:tavLst>
                                    </p:anim>
                                    <p:animEffect transition="in" filter="fade">
                                      <p:cBhvr>
                                        <p:cTn id="10" dur="250"/>
                                        <p:tgtEl>
                                          <p:spTgt spid="2"/>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250" fill="hold"/>
                                        <p:tgtEl>
                                          <p:spTgt spid="14"/>
                                        </p:tgtEl>
                                        <p:attrNameLst>
                                          <p:attrName>ppt_w</p:attrName>
                                        </p:attrNameLst>
                                      </p:cBhvr>
                                      <p:tavLst>
                                        <p:tav tm="0">
                                          <p:val>
                                            <p:fltVal val="0"/>
                                          </p:val>
                                        </p:tav>
                                        <p:tav tm="100000">
                                          <p:val>
                                            <p:strVal val="#ppt_w"/>
                                          </p:val>
                                        </p:tav>
                                      </p:tavLst>
                                    </p:anim>
                                    <p:anim calcmode="lin" valueType="num">
                                      <p:cBhvr>
                                        <p:cTn id="14" dur="250" fill="hold"/>
                                        <p:tgtEl>
                                          <p:spTgt spid="14"/>
                                        </p:tgtEl>
                                        <p:attrNameLst>
                                          <p:attrName>ppt_h</p:attrName>
                                        </p:attrNameLst>
                                      </p:cBhvr>
                                      <p:tavLst>
                                        <p:tav tm="0">
                                          <p:val>
                                            <p:fltVal val="0"/>
                                          </p:val>
                                        </p:tav>
                                        <p:tav tm="100000">
                                          <p:val>
                                            <p:strVal val="#ppt_h"/>
                                          </p:val>
                                        </p:tav>
                                      </p:tavLst>
                                    </p:anim>
                                    <p:anim calcmode="lin" valueType="num">
                                      <p:cBhvr>
                                        <p:cTn id="15" dur="250" fill="hold"/>
                                        <p:tgtEl>
                                          <p:spTgt spid="14"/>
                                        </p:tgtEl>
                                        <p:attrNameLst>
                                          <p:attrName>style.rotation</p:attrName>
                                        </p:attrNameLst>
                                      </p:cBhvr>
                                      <p:tavLst>
                                        <p:tav tm="0">
                                          <p:val>
                                            <p:fltVal val="360"/>
                                          </p:val>
                                        </p:tav>
                                        <p:tav tm="100000">
                                          <p:val>
                                            <p:fltVal val="0"/>
                                          </p:val>
                                        </p:tav>
                                      </p:tavLst>
                                    </p:anim>
                                    <p:animEffect transition="in" filter="fade">
                                      <p:cBhvr>
                                        <p:cTn id="16" dur="250"/>
                                        <p:tgtEl>
                                          <p:spTgt spid="14"/>
                                        </p:tgtEl>
                                      </p:cBhvr>
                                    </p:animEffect>
                                  </p:childTnLst>
                                </p:cTn>
                              </p:par>
                            </p:childTnLst>
                          </p:cTn>
                        </p:par>
                        <p:par>
                          <p:cTn id="17" fill="hold">
                            <p:stCondLst>
                              <p:cond delay="250"/>
                            </p:stCondLst>
                            <p:childTnLst>
                              <p:par>
                                <p:cTn id="18" presetID="49" presetClass="entr" presetSubtype="0" decel="10000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250" fill="hold"/>
                                        <p:tgtEl>
                                          <p:spTgt spid="6"/>
                                        </p:tgtEl>
                                        <p:attrNameLst>
                                          <p:attrName>ppt_w</p:attrName>
                                        </p:attrNameLst>
                                      </p:cBhvr>
                                      <p:tavLst>
                                        <p:tav tm="0">
                                          <p:val>
                                            <p:fltVal val="0"/>
                                          </p:val>
                                        </p:tav>
                                        <p:tav tm="100000">
                                          <p:val>
                                            <p:strVal val="#ppt_w"/>
                                          </p:val>
                                        </p:tav>
                                      </p:tavLst>
                                    </p:anim>
                                    <p:anim calcmode="lin" valueType="num">
                                      <p:cBhvr>
                                        <p:cTn id="21" dur="250" fill="hold"/>
                                        <p:tgtEl>
                                          <p:spTgt spid="6"/>
                                        </p:tgtEl>
                                        <p:attrNameLst>
                                          <p:attrName>ppt_h</p:attrName>
                                        </p:attrNameLst>
                                      </p:cBhvr>
                                      <p:tavLst>
                                        <p:tav tm="0">
                                          <p:val>
                                            <p:fltVal val="0"/>
                                          </p:val>
                                        </p:tav>
                                        <p:tav tm="100000">
                                          <p:val>
                                            <p:strVal val="#ppt_h"/>
                                          </p:val>
                                        </p:tav>
                                      </p:tavLst>
                                    </p:anim>
                                    <p:anim calcmode="lin" valueType="num">
                                      <p:cBhvr>
                                        <p:cTn id="22" dur="250" fill="hold"/>
                                        <p:tgtEl>
                                          <p:spTgt spid="6"/>
                                        </p:tgtEl>
                                        <p:attrNameLst>
                                          <p:attrName>style.rotation</p:attrName>
                                        </p:attrNameLst>
                                      </p:cBhvr>
                                      <p:tavLst>
                                        <p:tav tm="0">
                                          <p:val>
                                            <p:fltVal val="360"/>
                                          </p:val>
                                        </p:tav>
                                        <p:tav tm="100000">
                                          <p:val>
                                            <p:fltVal val="0"/>
                                          </p:val>
                                        </p:tav>
                                      </p:tavLst>
                                    </p:anim>
                                    <p:animEffect transition="in" filter="fade">
                                      <p:cBhvr>
                                        <p:cTn id="23" dur="250"/>
                                        <p:tgtEl>
                                          <p:spTgt spid="6"/>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250" fill="hold"/>
                                        <p:tgtEl>
                                          <p:spTgt spid="16"/>
                                        </p:tgtEl>
                                        <p:attrNameLst>
                                          <p:attrName>ppt_w</p:attrName>
                                        </p:attrNameLst>
                                      </p:cBhvr>
                                      <p:tavLst>
                                        <p:tav tm="0">
                                          <p:val>
                                            <p:fltVal val="0"/>
                                          </p:val>
                                        </p:tav>
                                        <p:tav tm="100000">
                                          <p:val>
                                            <p:strVal val="#ppt_w"/>
                                          </p:val>
                                        </p:tav>
                                      </p:tavLst>
                                    </p:anim>
                                    <p:anim calcmode="lin" valueType="num">
                                      <p:cBhvr>
                                        <p:cTn id="27" dur="250" fill="hold"/>
                                        <p:tgtEl>
                                          <p:spTgt spid="16"/>
                                        </p:tgtEl>
                                        <p:attrNameLst>
                                          <p:attrName>ppt_h</p:attrName>
                                        </p:attrNameLst>
                                      </p:cBhvr>
                                      <p:tavLst>
                                        <p:tav tm="0">
                                          <p:val>
                                            <p:fltVal val="0"/>
                                          </p:val>
                                        </p:tav>
                                        <p:tav tm="100000">
                                          <p:val>
                                            <p:strVal val="#ppt_h"/>
                                          </p:val>
                                        </p:tav>
                                      </p:tavLst>
                                    </p:anim>
                                    <p:anim calcmode="lin" valueType="num">
                                      <p:cBhvr>
                                        <p:cTn id="28" dur="250" fill="hold"/>
                                        <p:tgtEl>
                                          <p:spTgt spid="16"/>
                                        </p:tgtEl>
                                        <p:attrNameLst>
                                          <p:attrName>style.rotation</p:attrName>
                                        </p:attrNameLst>
                                      </p:cBhvr>
                                      <p:tavLst>
                                        <p:tav tm="0">
                                          <p:val>
                                            <p:fltVal val="360"/>
                                          </p:val>
                                        </p:tav>
                                        <p:tav tm="100000">
                                          <p:val>
                                            <p:fltVal val="0"/>
                                          </p:val>
                                        </p:tav>
                                      </p:tavLst>
                                    </p:anim>
                                    <p:animEffect transition="in" filter="fade">
                                      <p:cBhvr>
                                        <p:cTn id="29" dur="250"/>
                                        <p:tgtEl>
                                          <p:spTgt spid="16"/>
                                        </p:tgtEl>
                                      </p:cBhvr>
                                    </p:animEffect>
                                  </p:childTnLst>
                                </p:cTn>
                              </p:par>
                            </p:childTnLst>
                          </p:cTn>
                        </p:par>
                        <p:par>
                          <p:cTn id="30" fill="hold">
                            <p:stCondLst>
                              <p:cond delay="500"/>
                            </p:stCondLst>
                            <p:childTnLst>
                              <p:par>
                                <p:cTn id="31" presetID="49" presetClass="entr" presetSubtype="0" decel="10000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250" fill="hold"/>
                                        <p:tgtEl>
                                          <p:spTgt spid="8"/>
                                        </p:tgtEl>
                                        <p:attrNameLst>
                                          <p:attrName>ppt_w</p:attrName>
                                        </p:attrNameLst>
                                      </p:cBhvr>
                                      <p:tavLst>
                                        <p:tav tm="0">
                                          <p:val>
                                            <p:fltVal val="0"/>
                                          </p:val>
                                        </p:tav>
                                        <p:tav tm="100000">
                                          <p:val>
                                            <p:strVal val="#ppt_w"/>
                                          </p:val>
                                        </p:tav>
                                      </p:tavLst>
                                    </p:anim>
                                    <p:anim calcmode="lin" valueType="num">
                                      <p:cBhvr>
                                        <p:cTn id="34" dur="250" fill="hold"/>
                                        <p:tgtEl>
                                          <p:spTgt spid="8"/>
                                        </p:tgtEl>
                                        <p:attrNameLst>
                                          <p:attrName>ppt_h</p:attrName>
                                        </p:attrNameLst>
                                      </p:cBhvr>
                                      <p:tavLst>
                                        <p:tav tm="0">
                                          <p:val>
                                            <p:fltVal val="0"/>
                                          </p:val>
                                        </p:tav>
                                        <p:tav tm="100000">
                                          <p:val>
                                            <p:strVal val="#ppt_h"/>
                                          </p:val>
                                        </p:tav>
                                      </p:tavLst>
                                    </p:anim>
                                    <p:anim calcmode="lin" valueType="num">
                                      <p:cBhvr>
                                        <p:cTn id="35" dur="250" fill="hold"/>
                                        <p:tgtEl>
                                          <p:spTgt spid="8"/>
                                        </p:tgtEl>
                                        <p:attrNameLst>
                                          <p:attrName>style.rotation</p:attrName>
                                        </p:attrNameLst>
                                      </p:cBhvr>
                                      <p:tavLst>
                                        <p:tav tm="0">
                                          <p:val>
                                            <p:fltVal val="360"/>
                                          </p:val>
                                        </p:tav>
                                        <p:tav tm="100000">
                                          <p:val>
                                            <p:fltVal val="0"/>
                                          </p:val>
                                        </p:tav>
                                      </p:tavLst>
                                    </p:anim>
                                    <p:animEffect transition="in" filter="fade">
                                      <p:cBhvr>
                                        <p:cTn id="36" dur="250"/>
                                        <p:tgtEl>
                                          <p:spTgt spid="8"/>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250" fill="hold"/>
                                        <p:tgtEl>
                                          <p:spTgt spid="17"/>
                                        </p:tgtEl>
                                        <p:attrNameLst>
                                          <p:attrName>ppt_w</p:attrName>
                                        </p:attrNameLst>
                                      </p:cBhvr>
                                      <p:tavLst>
                                        <p:tav tm="0">
                                          <p:val>
                                            <p:fltVal val="0"/>
                                          </p:val>
                                        </p:tav>
                                        <p:tav tm="100000">
                                          <p:val>
                                            <p:strVal val="#ppt_w"/>
                                          </p:val>
                                        </p:tav>
                                      </p:tavLst>
                                    </p:anim>
                                    <p:anim calcmode="lin" valueType="num">
                                      <p:cBhvr>
                                        <p:cTn id="40" dur="250" fill="hold"/>
                                        <p:tgtEl>
                                          <p:spTgt spid="17"/>
                                        </p:tgtEl>
                                        <p:attrNameLst>
                                          <p:attrName>ppt_h</p:attrName>
                                        </p:attrNameLst>
                                      </p:cBhvr>
                                      <p:tavLst>
                                        <p:tav tm="0">
                                          <p:val>
                                            <p:fltVal val="0"/>
                                          </p:val>
                                        </p:tav>
                                        <p:tav tm="100000">
                                          <p:val>
                                            <p:strVal val="#ppt_h"/>
                                          </p:val>
                                        </p:tav>
                                      </p:tavLst>
                                    </p:anim>
                                    <p:anim calcmode="lin" valueType="num">
                                      <p:cBhvr>
                                        <p:cTn id="41" dur="250" fill="hold"/>
                                        <p:tgtEl>
                                          <p:spTgt spid="17"/>
                                        </p:tgtEl>
                                        <p:attrNameLst>
                                          <p:attrName>style.rotation</p:attrName>
                                        </p:attrNameLst>
                                      </p:cBhvr>
                                      <p:tavLst>
                                        <p:tav tm="0">
                                          <p:val>
                                            <p:fltVal val="360"/>
                                          </p:val>
                                        </p:tav>
                                        <p:tav tm="100000">
                                          <p:val>
                                            <p:fltVal val="0"/>
                                          </p:val>
                                        </p:tav>
                                      </p:tavLst>
                                    </p:anim>
                                    <p:animEffect transition="in" filter="fade">
                                      <p:cBhvr>
                                        <p:cTn id="42" dur="250"/>
                                        <p:tgtEl>
                                          <p:spTgt spid="17"/>
                                        </p:tgtEl>
                                      </p:cBhvr>
                                    </p:animEffect>
                                  </p:childTnLst>
                                </p:cTn>
                              </p:par>
                            </p:childTnLst>
                          </p:cTn>
                        </p:par>
                        <p:par>
                          <p:cTn id="43" fill="hold">
                            <p:stCondLst>
                              <p:cond delay="750"/>
                            </p:stCondLst>
                            <p:childTnLst>
                              <p:par>
                                <p:cTn id="44" presetID="49" presetClass="entr" presetSubtype="0" decel="100000"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250" fill="hold"/>
                                        <p:tgtEl>
                                          <p:spTgt spid="10"/>
                                        </p:tgtEl>
                                        <p:attrNameLst>
                                          <p:attrName>ppt_w</p:attrName>
                                        </p:attrNameLst>
                                      </p:cBhvr>
                                      <p:tavLst>
                                        <p:tav tm="0">
                                          <p:val>
                                            <p:fltVal val="0"/>
                                          </p:val>
                                        </p:tav>
                                        <p:tav tm="100000">
                                          <p:val>
                                            <p:strVal val="#ppt_w"/>
                                          </p:val>
                                        </p:tav>
                                      </p:tavLst>
                                    </p:anim>
                                    <p:anim calcmode="lin" valueType="num">
                                      <p:cBhvr>
                                        <p:cTn id="47" dur="250" fill="hold"/>
                                        <p:tgtEl>
                                          <p:spTgt spid="10"/>
                                        </p:tgtEl>
                                        <p:attrNameLst>
                                          <p:attrName>ppt_h</p:attrName>
                                        </p:attrNameLst>
                                      </p:cBhvr>
                                      <p:tavLst>
                                        <p:tav tm="0">
                                          <p:val>
                                            <p:fltVal val="0"/>
                                          </p:val>
                                        </p:tav>
                                        <p:tav tm="100000">
                                          <p:val>
                                            <p:strVal val="#ppt_h"/>
                                          </p:val>
                                        </p:tav>
                                      </p:tavLst>
                                    </p:anim>
                                    <p:anim calcmode="lin" valueType="num">
                                      <p:cBhvr>
                                        <p:cTn id="48" dur="250" fill="hold"/>
                                        <p:tgtEl>
                                          <p:spTgt spid="10"/>
                                        </p:tgtEl>
                                        <p:attrNameLst>
                                          <p:attrName>style.rotation</p:attrName>
                                        </p:attrNameLst>
                                      </p:cBhvr>
                                      <p:tavLst>
                                        <p:tav tm="0">
                                          <p:val>
                                            <p:fltVal val="360"/>
                                          </p:val>
                                        </p:tav>
                                        <p:tav tm="100000">
                                          <p:val>
                                            <p:fltVal val="0"/>
                                          </p:val>
                                        </p:tav>
                                      </p:tavLst>
                                    </p:anim>
                                    <p:animEffect transition="in" filter="fade">
                                      <p:cBhvr>
                                        <p:cTn id="49" dur="250"/>
                                        <p:tgtEl>
                                          <p:spTgt spid="10"/>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250" fill="hold"/>
                                        <p:tgtEl>
                                          <p:spTgt spid="18"/>
                                        </p:tgtEl>
                                        <p:attrNameLst>
                                          <p:attrName>ppt_w</p:attrName>
                                        </p:attrNameLst>
                                      </p:cBhvr>
                                      <p:tavLst>
                                        <p:tav tm="0">
                                          <p:val>
                                            <p:fltVal val="0"/>
                                          </p:val>
                                        </p:tav>
                                        <p:tav tm="100000">
                                          <p:val>
                                            <p:strVal val="#ppt_w"/>
                                          </p:val>
                                        </p:tav>
                                      </p:tavLst>
                                    </p:anim>
                                    <p:anim calcmode="lin" valueType="num">
                                      <p:cBhvr>
                                        <p:cTn id="53" dur="250" fill="hold"/>
                                        <p:tgtEl>
                                          <p:spTgt spid="18"/>
                                        </p:tgtEl>
                                        <p:attrNameLst>
                                          <p:attrName>ppt_h</p:attrName>
                                        </p:attrNameLst>
                                      </p:cBhvr>
                                      <p:tavLst>
                                        <p:tav tm="0">
                                          <p:val>
                                            <p:fltVal val="0"/>
                                          </p:val>
                                        </p:tav>
                                        <p:tav tm="100000">
                                          <p:val>
                                            <p:strVal val="#ppt_h"/>
                                          </p:val>
                                        </p:tav>
                                      </p:tavLst>
                                    </p:anim>
                                    <p:anim calcmode="lin" valueType="num">
                                      <p:cBhvr>
                                        <p:cTn id="54" dur="250" fill="hold"/>
                                        <p:tgtEl>
                                          <p:spTgt spid="18"/>
                                        </p:tgtEl>
                                        <p:attrNameLst>
                                          <p:attrName>style.rotation</p:attrName>
                                        </p:attrNameLst>
                                      </p:cBhvr>
                                      <p:tavLst>
                                        <p:tav tm="0">
                                          <p:val>
                                            <p:fltVal val="360"/>
                                          </p:val>
                                        </p:tav>
                                        <p:tav tm="100000">
                                          <p:val>
                                            <p:fltVal val="0"/>
                                          </p:val>
                                        </p:tav>
                                      </p:tavLst>
                                    </p:anim>
                                    <p:animEffect transition="in" filter="fade">
                                      <p:cBhvr>
                                        <p:cTn id="55" dur="250"/>
                                        <p:tgtEl>
                                          <p:spTgt spid="18"/>
                                        </p:tgtEl>
                                      </p:cBhvr>
                                    </p:animEffect>
                                  </p:childTnLst>
                                </p:cTn>
                              </p:par>
                            </p:childTnLst>
                          </p:cTn>
                        </p:par>
                        <p:par>
                          <p:cTn id="56" fill="hold">
                            <p:stCondLst>
                              <p:cond delay="1000"/>
                            </p:stCondLst>
                            <p:childTnLst>
                              <p:par>
                                <p:cTn id="57" presetID="49" presetClass="entr" presetSubtype="0" decel="10000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250" fill="hold"/>
                                        <p:tgtEl>
                                          <p:spTgt spid="12"/>
                                        </p:tgtEl>
                                        <p:attrNameLst>
                                          <p:attrName>ppt_w</p:attrName>
                                        </p:attrNameLst>
                                      </p:cBhvr>
                                      <p:tavLst>
                                        <p:tav tm="0">
                                          <p:val>
                                            <p:fltVal val="0"/>
                                          </p:val>
                                        </p:tav>
                                        <p:tav tm="100000">
                                          <p:val>
                                            <p:strVal val="#ppt_w"/>
                                          </p:val>
                                        </p:tav>
                                      </p:tavLst>
                                    </p:anim>
                                    <p:anim calcmode="lin" valueType="num">
                                      <p:cBhvr>
                                        <p:cTn id="60" dur="250" fill="hold"/>
                                        <p:tgtEl>
                                          <p:spTgt spid="12"/>
                                        </p:tgtEl>
                                        <p:attrNameLst>
                                          <p:attrName>ppt_h</p:attrName>
                                        </p:attrNameLst>
                                      </p:cBhvr>
                                      <p:tavLst>
                                        <p:tav tm="0">
                                          <p:val>
                                            <p:fltVal val="0"/>
                                          </p:val>
                                        </p:tav>
                                        <p:tav tm="100000">
                                          <p:val>
                                            <p:strVal val="#ppt_h"/>
                                          </p:val>
                                        </p:tav>
                                      </p:tavLst>
                                    </p:anim>
                                    <p:anim calcmode="lin" valueType="num">
                                      <p:cBhvr>
                                        <p:cTn id="61" dur="250" fill="hold"/>
                                        <p:tgtEl>
                                          <p:spTgt spid="12"/>
                                        </p:tgtEl>
                                        <p:attrNameLst>
                                          <p:attrName>style.rotation</p:attrName>
                                        </p:attrNameLst>
                                      </p:cBhvr>
                                      <p:tavLst>
                                        <p:tav tm="0">
                                          <p:val>
                                            <p:fltVal val="360"/>
                                          </p:val>
                                        </p:tav>
                                        <p:tav tm="100000">
                                          <p:val>
                                            <p:fltVal val="0"/>
                                          </p:val>
                                        </p:tav>
                                      </p:tavLst>
                                    </p:anim>
                                    <p:animEffect transition="in" filter="fade">
                                      <p:cBhvr>
                                        <p:cTn id="62" dur="250"/>
                                        <p:tgtEl>
                                          <p:spTgt spid="12"/>
                                        </p:tgtEl>
                                      </p:cBhvr>
                                    </p:animEffect>
                                  </p:childTnLst>
                                </p:cTn>
                              </p:par>
                              <p:par>
                                <p:cTn id="63" presetID="49" presetClass="entr" presetSubtype="0" decel="10000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p:cTn id="65" dur="250" fill="hold"/>
                                        <p:tgtEl>
                                          <p:spTgt spid="19"/>
                                        </p:tgtEl>
                                        <p:attrNameLst>
                                          <p:attrName>ppt_w</p:attrName>
                                        </p:attrNameLst>
                                      </p:cBhvr>
                                      <p:tavLst>
                                        <p:tav tm="0">
                                          <p:val>
                                            <p:fltVal val="0"/>
                                          </p:val>
                                        </p:tav>
                                        <p:tav tm="100000">
                                          <p:val>
                                            <p:strVal val="#ppt_w"/>
                                          </p:val>
                                        </p:tav>
                                      </p:tavLst>
                                    </p:anim>
                                    <p:anim calcmode="lin" valueType="num">
                                      <p:cBhvr>
                                        <p:cTn id="66" dur="250" fill="hold"/>
                                        <p:tgtEl>
                                          <p:spTgt spid="19"/>
                                        </p:tgtEl>
                                        <p:attrNameLst>
                                          <p:attrName>ppt_h</p:attrName>
                                        </p:attrNameLst>
                                      </p:cBhvr>
                                      <p:tavLst>
                                        <p:tav tm="0">
                                          <p:val>
                                            <p:fltVal val="0"/>
                                          </p:val>
                                        </p:tav>
                                        <p:tav tm="100000">
                                          <p:val>
                                            <p:strVal val="#ppt_h"/>
                                          </p:val>
                                        </p:tav>
                                      </p:tavLst>
                                    </p:anim>
                                    <p:anim calcmode="lin" valueType="num">
                                      <p:cBhvr>
                                        <p:cTn id="67" dur="250" fill="hold"/>
                                        <p:tgtEl>
                                          <p:spTgt spid="19"/>
                                        </p:tgtEl>
                                        <p:attrNameLst>
                                          <p:attrName>style.rotation</p:attrName>
                                        </p:attrNameLst>
                                      </p:cBhvr>
                                      <p:tavLst>
                                        <p:tav tm="0">
                                          <p:val>
                                            <p:fltVal val="360"/>
                                          </p:val>
                                        </p:tav>
                                        <p:tav tm="100000">
                                          <p:val>
                                            <p:fltVal val="0"/>
                                          </p:val>
                                        </p:tav>
                                      </p:tavLst>
                                    </p:anim>
                                    <p:animEffect transition="in" filter="fade">
                                      <p:cBhvr>
                                        <p:cTn id="68" dur="25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iterate type="lt">
                                    <p:tmPct val="0"/>
                                  </p:iterate>
                                  <p:childTnLst>
                                    <p:set>
                                      <p:cBhvr>
                                        <p:cTn id="72" dur="1" fill="hold">
                                          <p:stCondLst>
                                            <p:cond delay="0"/>
                                          </p:stCondLst>
                                        </p:cTn>
                                        <p:tgtEl>
                                          <p:spTgt spid="5"/>
                                        </p:tgtEl>
                                        <p:attrNameLst>
                                          <p:attrName>style.visibility</p:attrName>
                                        </p:attrNameLst>
                                      </p:cBhvr>
                                      <p:to>
                                        <p:strVal val="visible"/>
                                      </p:to>
                                    </p:set>
                                    <p:anim calcmode="lin" valueType="num">
                                      <p:cBhvr>
                                        <p:cTn id="73" dur="500" fill="hold"/>
                                        <p:tgtEl>
                                          <p:spTgt spid="5"/>
                                        </p:tgtEl>
                                        <p:attrNameLst>
                                          <p:attrName>ppt_w</p:attrName>
                                        </p:attrNameLst>
                                      </p:cBhvr>
                                      <p:tavLst>
                                        <p:tav tm="0">
                                          <p:val>
                                            <p:fltVal val="0"/>
                                          </p:val>
                                        </p:tav>
                                        <p:tav tm="100000">
                                          <p:val>
                                            <p:strVal val="#ppt_w"/>
                                          </p:val>
                                        </p:tav>
                                      </p:tavLst>
                                    </p:anim>
                                    <p:anim calcmode="lin" valueType="num">
                                      <p:cBhvr>
                                        <p:cTn id="74" dur="500" fill="hold"/>
                                        <p:tgtEl>
                                          <p:spTgt spid="5"/>
                                        </p:tgtEl>
                                        <p:attrNameLst>
                                          <p:attrName>ppt_h</p:attrName>
                                        </p:attrNameLst>
                                      </p:cBhvr>
                                      <p:tavLst>
                                        <p:tav tm="0">
                                          <p:val>
                                            <p:fltVal val="0"/>
                                          </p:val>
                                        </p:tav>
                                        <p:tav tm="100000">
                                          <p:val>
                                            <p:strVal val="#ppt_h"/>
                                          </p:val>
                                        </p:tav>
                                      </p:tavLst>
                                    </p:anim>
                                    <p:animEffect transition="in" filter="fade">
                                      <p:cBhvr>
                                        <p:cTn id="75" dur="500"/>
                                        <p:tgtEl>
                                          <p:spTgt spid="5"/>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iterate type="lt">
                                    <p:tmPct val="0"/>
                                  </p:iterate>
                                  <p:childTnLst>
                                    <p:set>
                                      <p:cBhvr>
                                        <p:cTn id="79" dur="1" fill="hold">
                                          <p:stCondLst>
                                            <p:cond delay="0"/>
                                          </p:stCondLst>
                                        </p:cTn>
                                        <p:tgtEl>
                                          <p:spTgt spid="7"/>
                                        </p:tgtEl>
                                        <p:attrNameLst>
                                          <p:attrName>style.visibility</p:attrName>
                                        </p:attrNameLst>
                                      </p:cBhvr>
                                      <p:to>
                                        <p:strVal val="visible"/>
                                      </p:to>
                                    </p:set>
                                    <p:anim calcmode="lin" valueType="num">
                                      <p:cBhvr>
                                        <p:cTn id="80" dur="500" fill="hold"/>
                                        <p:tgtEl>
                                          <p:spTgt spid="7"/>
                                        </p:tgtEl>
                                        <p:attrNameLst>
                                          <p:attrName>ppt_w</p:attrName>
                                        </p:attrNameLst>
                                      </p:cBhvr>
                                      <p:tavLst>
                                        <p:tav tm="0">
                                          <p:val>
                                            <p:fltVal val="0"/>
                                          </p:val>
                                        </p:tav>
                                        <p:tav tm="100000">
                                          <p:val>
                                            <p:strVal val="#ppt_w"/>
                                          </p:val>
                                        </p:tav>
                                      </p:tavLst>
                                    </p:anim>
                                    <p:anim calcmode="lin" valueType="num">
                                      <p:cBhvr>
                                        <p:cTn id="81" dur="500" fill="hold"/>
                                        <p:tgtEl>
                                          <p:spTgt spid="7"/>
                                        </p:tgtEl>
                                        <p:attrNameLst>
                                          <p:attrName>ppt_h</p:attrName>
                                        </p:attrNameLst>
                                      </p:cBhvr>
                                      <p:tavLst>
                                        <p:tav tm="0">
                                          <p:val>
                                            <p:fltVal val="0"/>
                                          </p:val>
                                        </p:tav>
                                        <p:tav tm="100000">
                                          <p:val>
                                            <p:strVal val="#ppt_h"/>
                                          </p:val>
                                        </p:tav>
                                      </p:tavLst>
                                    </p:anim>
                                    <p:animEffect transition="in" filter="fade">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iterate type="lt">
                                    <p:tmPct val="0"/>
                                  </p:iterate>
                                  <p:childTnLst>
                                    <p:set>
                                      <p:cBhvr>
                                        <p:cTn id="86" dur="1" fill="hold">
                                          <p:stCondLst>
                                            <p:cond delay="0"/>
                                          </p:stCondLst>
                                        </p:cTn>
                                        <p:tgtEl>
                                          <p:spTgt spid="9"/>
                                        </p:tgtEl>
                                        <p:attrNameLst>
                                          <p:attrName>style.visibility</p:attrName>
                                        </p:attrNameLst>
                                      </p:cBhvr>
                                      <p:to>
                                        <p:strVal val="visible"/>
                                      </p:to>
                                    </p:set>
                                    <p:anim calcmode="lin" valueType="num">
                                      <p:cBhvr>
                                        <p:cTn id="87" dur="500" fill="hold"/>
                                        <p:tgtEl>
                                          <p:spTgt spid="9"/>
                                        </p:tgtEl>
                                        <p:attrNameLst>
                                          <p:attrName>ppt_w</p:attrName>
                                        </p:attrNameLst>
                                      </p:cBhvr>
                                      <p:tavLst>
                                        <p:tav tm="0">
                                          <p:val>
                                            <p:fltVal val="0"/>
                                          </p:val>
                                        </p:tav>
                                        <p:tav tm="100000">
                                          <p:val>
                                            <p:strVal val="#ppt_w"/>
                                          </p:val>
                                        </p:tav>
                                      </p:tavLst>
                                    </p:anim>
                                    <p:anim calcmode="lin" valueType="num">
                                      <p:cBhvr>
                                        <p:cTn id="88" dur="500" fill="hold"/>
                                        <p:tgtEl>
                                          <p:spTgt spid="9"/>
                                        </p:tgtEl>
                                        <p:attrNameLst>
                                          <p:attrName>ppt_h</p:attrName>
                                        </p:attrNameLst>
                                      </p:cBhvr>
                                      <p:tavLst>
                                        <p:tav tm="0">
                                          <p:val>
                                            <p:fltVal val="0"/>
                                          </p:val>
                                        </p:tav>
                                        <p:tav tm="100000">
                                          <p:val>
                                            <p:strVal val="#ppt_h"/>
                                          </p:val>
                                        </p:tav>
                                      </p:tavLst>
                                    </p:anim>
                                    <p:animEffect transition="in" filter="fade">
                                      <p:cBhvr>
                                        <p:cTn id="89" dur="500"/>
                                        <p:tgtEl>
                                          <p:spTgt spid="9"/>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iterate type="lt">
                                    <p:tmPct val="0"/>
                                  </p:iterate>
                                  <p:childTnLst>
                                    <p:set>
                                      <p:cBhvr>
                                        <p:cTn id="93" dur="1" fill="hold">
                                          <p:stCondLst>
                                            <p:cond delay="0"/>
                                          </p:stCondLst>
                                        </p:cTn>
                                        <p:tgtEl>
                                          <p:spTgt spid="11"/>
                                        </p:tgtEl>
                                        <p:attrNameLst>
                                          <p:attrName>style.visibility</p:attrName>
                                        </p:attrNameLst>
                                      </p:cBhvr>
                                      <p:to>
                                        <p:strVal val="visible"/>
                                      </p:to>
                                    </p:set>
                                    <p:anim calcmode="lin" valueType="num">
                                      <p:cBhvr>
                                        <p:cTn id="94" dur="500" fill="hold"/>
                                        <p:tgtEl>
                                          <p:spTgt spid="11"/>
                                        </p:tgtEl>
                                        <p:attrNameLst>
                                          <p:attrName>ppt_w</p:attrName>
                                        </p:attrNameLst>
                                      </p:cBhvr>
                                      <p:tavLst>
                                        <p:tav tm="0">
                                          <p:val>
                                            <p:fltVal val="0"/>
                                          </p:val>
                                        </p:tav>
                                        <p:tav tm="100000">
                                          <p:val>
                                            <p:strVal val="#ppt_w"/>
                                          </p:val>
                                        </p:tav>
                                      </p:tavLst>
                                    </p:anim>
                                    <p:anim calcmode="lin" valueType="num">
                                      <p:cBhvr>
                                        <p:cTn id="95" dur="500" fill="hold"/>
                                        <p:tgtEl>
                                          <p:spTgt spid="11"/>
                                        </p:tgtEl>
                                        <p:attrNameLst>
                                          <p:attrName>ppt_h</p:attrName>
                                        </p:attrNameLst>
                                      </p:cBhvr>
                                      <p:tavLst>
                                        <p:tav tm="0">
                                          <p:val>
                                            <p:fltVal val="0"/>
                                          </p:val>
                                        </p:tav>
                                        <p:tav tm="100000">
                                          <p:val>
                                            <p:strVal val="#ppt_h"/>
                                          </p:val>
                                        </p:tav>
                                      </p:tavLst>
                                    </p:anim>
                                    <p:animEffect transition="in" filter="fade">
                                      <p:cBhvr>
                                        <p:cTn id="96" dur="500"/>
                                        <p:tgtEl>
                                          <p:spTgt spid="11"/>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iterate type="lt">
                                    <p:tmPct val="0"/>
                                  </p:iterate>
                                  <p:childTnLst>
                                    <p:set>
                                      <p:cBhvr>
                                        <p:cTn id="100" dur="1" fill="hold">
                                          <p:stCondLst>
                                            <p:cond delay="0"/>
                                          </p:stCondLst>
                                        </p:cTn>
                                        <p:tgtEl>
                                          <p:spTgt spid="13"/>
                                        </p:tgtEl>
                                        <p:attrNameLst>
                                          <p:attrName>style.visibility</p:attrName>
                                        </p:attrNameLst>
                                      </p:cBhvr>
                                      <p:to>
                                        <p:strVal val="visible"/>
                                      </p:to>
                                    </p:set>
                                    <p:anim calcmode="lin" valueType="num">
                                      <p:cBhvr>
                                        <p:cTn id="101" dur="500" fill="hold"/>
                                        <p:tgtEl>
                                          <p:spTgt spid="13"/>
                                        </p:tgtEl>
                                        <p:attrNameLst>
                                          <p:attrName>ppt_w</p:attrName>
                                        </p:attrNameLst>
                                      </p:cBhvr>
                                      <p:tavLst>
                                        <p:tav tm="0">
                                          <p:val>
                                            <p:fltVal val="0"/>
                                          </p:val>
                                        </p:tav>
                                        <p:tav tm="100000">
                                          <p:val>
                                            <p:strVal val="#ppt_w"/>
                                          </p:val>
                                        </p:tav>
                                      </p:tavLst>
                                    </p:anim>
                                    <p:anim calcmode="lin" valueType="num">
                                      <p:cBhvr>
                                        <p:cTn id="102" dur="500" fill="hold"/>
                                        <p:tgtEl>
                                          <p:spTgt spid="13"/>
                                        </p:tgtEl>
                                        <p:attrNameLst>
                                          <p:attrName>ppt_h</p:attrName>
                                        </p:attrNameLst>
                                      </p:cBhvr>
                                      <p:tavLst>
                                        <p:tav tm="0">
                                          <p:val>
                                            <p:fltVal val="0"/>
                                          </p:val>
                                        </p:tav>
                                        <p:tav tm="100000">
                                          <p:val>
                                            <p:strVal val="#ppt_h"/>
                                          </p:val>
                                        </p:tav>
                                      </p:tavLst>
                                    </p:anim>
                                    <p:animEffect transition="in" filter="fade">
                                      <p:cBhvr>
                                        <p:cTn id="10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4" repeatCount="indefinite" fill="hold" display="0">
                  <p:stCondLst>
                    <p:cond delay="indefinite"/>
                  </p:stCondLst>
                  <p:endCondLst>
                    <p:cond evt="onStopAudio" delay="0">
                      <p:tgtEl>
                        <p:sldTgt/>
                      </p:tgtEl>
                    </p:cond>
                  </p:endCondLst>
                </p:cTn>
                <p:tgtEl>
                  <p:spTgt spid="20"/>
                </p:tgtEl>
              </p:cMediaNode>
            </p:audio>
          </p:childTnLst>
        </p:cTn>
      </p:par>
    </p:tnLst>
    <p:bldLst>
      <p:bldP spid="2" grpId="0"/>
      <p:bldP spid="5" grpId="0"/>
      <p:bldP spid="6" grpId="0"/>
      <p:bldP spid="7" grpId="0"/>
      <p:bldP spid="8" grpId="0"/>
      <p:bldP spid="9" grpId="0"/>
      <p:bldP spid="10" grpId="0"/>
      <p:bldP spid="11" grpId="0"/>
      <p:bldP spid="12" grpId="0"/>
      <p:bldP spid="13" grpId="0"/>
      <p:bldP spid="14" grpId="0"/>
      <p:bldP spid="16" grpId="0"/>
      <p:bldP spid="17"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2691763" cy="1015663"/>
          </a:xfrm>
          <a:prstGeom prst="rect">
            <a:avLst/>
          </a:prstGeom>
          <a:noFill/>
        </p:spPr>
        <p:txBody>
          <a:bodyPr wrap="none" rtlCol="0">
            <a:spAutoFit/>
          </a:bodyPr>
          <a:lstStyle/>
          <a:p>
            <a:r>
              <a:rPr lang="ja-JP" altLang="en-US" sz="6000" dirty="0"/>
              <a:t>７</a:t>
            </a:r>
            <a:r>
              <a:rPr lang="en-US" altLang="ja-JP" sz="6000" dirty="0"/>
              <a:t>.</a:t>
            </a:r>
            <a:r>
              <a:rPr lang="ja-JP" altLang="en-US" sz="6000" dirty="0"/>
              <a:t>感想</a:t>
            </a:r>
            <a:endParaRPr kumimoji="1" lang="ja-JP" altLang="en-US" sz="6000" dirty="0"/>
          </a:p>
        </p:txBody>
      </p:sp>
      <p:sp>
        <p:nvSpPr>
          <p:cNvPr id="5" name="テキスト ボックス 4">
            <a:extLst>
              <a:ext uri="{FF2B5EF4-FFF2-40B4-BE49-F238E27FC236}">
                <a16:creationId xmlns:a16="http://schemas.microsoft.com/office/drawing/2014/main" id="{BF4F2CE7-7C4F-FB1A-FA3B-68740D2DE51A}"/>
              </a:ext>
            </a:extLst>
          </p:cNvPr>
          <p:cNvSpPr txBox="1"/>
          <p:nvPr/>
        </p:nvSpPr>
        <p:spPr>
          <a:xfrm>
            <a:off x="712454" y="1228397"/>
            <a:ext cx="10767091" cy="5016758"/>
          </a:xfrm>
          <a:prstGeom prst="rect">
            <a:avLst/>
          </a:prstGeom>
          <a:noFill/>
        </p:spPr>
        <p:txBody>
          <a:bodyPr wrap="square" rtlCol="0">
            <a:spAutoFit/>
          </a:bodyPr>
          <a:lstStyle/>
          <a:p>
            <a:r>
              <a:rPr kumimoji="1" lang="ja-JP" altLang="en-US" sz="4000" dirty="0"/>
              <a:t>濱畑翔一</a:t>
            </a:r>
            <a:endParaRPr kumimoji="1" lang="en-US" altLang="ja-JP" sz="4000" dirty="0"/>
          </a:p>
          <a:p>
            <a:r>
              <a:rPr kumimoji="1" lang="ja-JP" altLang="en-US" sz="4000" dirty="0"/>
              <a:t>初めてのグループ開発で、うまくやっていけるか不安でしたが、メンバーの協力もありうまくやっていけました。</a:t>
            </a:r>
          </a:p>
          <a:p>
            <a:r>
              <a:rPr kumimoji="1" lang="ja-JP" altLang="en-US" sz="4000" dirty="0"/>
              <a:t>ただ、担当箇所の機能を実装しきることができなかったため、今回の経験を活かし今後納期に間に合わないことがないように生かしていきます。</a:t>
            </a:r>
          </a:p>
        </p:txBody>
      </p:sp>
    </p:spTree>
    <p:extLst>
      <p:ext uri="{BB962C8B-B14F-4D97-AF65-F5344CB8AC3E}">
        <p14:creationId xmlns:p14="http://schemas.microsoft.com/office/powerpoint/2010/main" val="88545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617577" y="2921168"/>
            <a:ext cx="10956846" cy="1015663"/>
          </a:xfrm>
          <a:prstGeom prst="rect">
            <a:avLst/>
          </a:prstGeom>
          <a:noFill/>
        </p:spPr>
        <p:txBody>
          <a:bodyPr wrap="none" rtlCol="0">
            <a:spAutoFit/>
          </a:bodyPr>
          <a:lstStyle/>
          <a:p>
            <a:r>
              <a:rPr kumimoji="1" lang="ja-JP" altLang="en-US" sz="6000" dirty="0"/>
              <a:t>ご清聴ありがとうございました</a:t>
            </a:r>
          </a:p>
        </p:txBody>
      </p:sp>
    </p:spTree>
    <p:extLst>
      <p:ext uri="{BB962C8B-B14F-4D97-AF65-F5344CB8AC3E}">
        <p14:creationId xmlns:p14="http://schemas.microsoft.com/office/powerpoint/2010/main" val="444160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031873" cy="1015663"/>
          </a:xfrm>
          <a:prstGeom prst="rect">
            <a:avLst/>
          </a:prstGeom>
          <a:noFill/>
        </p:spPr>
        <p:txBody>
          <a:bodyPr wrap="none" rtlCol="0">
            <a:spAutoFit/>
          </a:bodyPr>
          <a:lstStyle/>
          <a:p>
            <a:r>
              <a:rPr kumimoji="1" lang="ja-JP" altLang="en-US" sz="6000" dirty="0"/>
              <a:t>発表の流れ</a:t>
            </a:r>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768624" y="1407821"/>
            <a:ext cx="4399120" cy="707886"/>
          </a:xfrm>
          <a:prstGeom prst="rect">
            <a:avLst/>
          </a:prstGeom>
          <a:noFill/>
        </p:spPr>
        <p:txBody>
          <a:bodyPr wrap="square" rtlCol="0">
            <a:spAutoFit/>
          </a:bodyPr>
          <a:lstStyle/>
          <a:p>
            <a:r>
              <a:rPr kumimoji="1" lang="ja-JP" altLang="en-US" sz="4000" dirty="0"/>
              <a:t>１</a:t>
            </a:r>
            <a:r>
              <a:rPr lang="en-US" altLang="ja-JP" sz="4000" dirty="0"/>
              <a:t>.</a:t>
            </a:r>
            <a:r>
              <a:rPr lang="ja-JP" altLang="en-US" sz="4000" dirty="0"/>
              <a:t>ドアラとは？</a:t>
            </a:r>
            <a:endParaRPr kumimoji="1" lang="ja-JP" altLang="en-US" sz="4000" dirty="0"/>
          </a:p>
        </p:txBody>
      </p:sp>
      <p:sp>
        <p:nvSpPr>
          <p:cNvPr id="5" name="テキスト ボックス 4">
            <a:extLst>
              <a:ext uri="{FF2B5EF4-FFF2-40B4-BE49-F238E27FC236}">
                <a16:creationId xmlns:a16="http://schemas.microsoft.com/office/drawing/2014/main" id="{C6733EF7-C19D-C76C-55E5-7CD6203DED85}"/>
              </a:ext>
            </a:extLst>
          </p:cNvPr>
          <p:cNvSpPr txBox="1"/>
          <p:nvPr/>
        </p:nvSpPr>
        <p:spPr>
          <a:xfrm>
            <a:off x="768624" y="2829045"/>
            <a:ext cx="5729157" cy="707886"/>
          </a:xfrm>
          <a:prstGeom prst="rect">
            <a:avLst/>
          </a:prstGeom>
          <a:noFill/>
        </p:spPr>
        <p:txBody>
          <a:bodyPr wrap="square" rtlCol="0">
            <a:spAutoFit/>
          </a:bodyPr>
          <a:lstStyle/>
          <a:p>
            <a:r>
              <a:rPr lang="ja-JP" altLang="en-US" sz="4000" dirty="0"/>
              <a:t>３</a:t>
            </a:r>
            <a:r>
              <a:rPr lang="en-US" altLang="ja-JP" sz="4000" dirty="0"/>
              <a:t>.</a:t>
            </a:r>
            <a:r>
              <a:rPr kumimoji="1" lang="ja-JP" altLang="en-US" sz="4000" dirty="0"/>
              <a:t>今回の開発テーマ</a:t>
            </a:r>
          </a:p>
        </p:txBody>
      </p:sp>
      <p:sp>
        <p:nvSpPr>
          <p:cNvPr id="6" name="テキスト ボックス 5">
            <a:extLst>
              <a:ext uri="{FF2B5EF4-FFF2-40B4-BE49-F238E27FC236}">
                <a16:creationId xmlns:a16="http://schemas.microsoft.com/office/drawing/2014/main" id="{EFFAC4F4-BA57-EF26-7916-E67A63F7F74E}"/>
              </a:ext>
            </a:extLst>
          </p:cNvPr>
          <p:cNvSpPr txBox="1"/>
          <p:nvPr/>
        </p:nvSpPr>
        <p:spPr>
          <a:xfrm>
            <a:off x="768625" y="2118433"/>
            <a:ext cx="5327375" cy="707886"/>
          </a:xfrm>
          <a:prstGeom prst="rect">
            <a:avLst/>
          </a:prstGeom>
          <a:noFill/>
        </p:spPr>
        <p:txBody>
          <a:bodyPr wrap="square" rtlCol="0">
            <a:spAutoFit/>
          </a:bodyPr>
          <a:lstStyle/>
          <a:p>
            <a:r>
              <a:rPr lang="ja-JP" altLang="en-US" sz="4000" dirty="0"/>
              <a:t>２</a:t>
            </a:r>
            <a:r>
              <a:rPr lang="en-US" altLang="ja-JP" sz="4000" dirty="0"/>
              <a:t>.</a:t>
            </a:r>
            <a:r>
              <a:rPr kumimoji="1" lang="ja-JP" altLang="en-US" sz="4000" dirty="0"/>
              <a:t>ペルソナについて</a:t>
            </a:r>
          </a:p>
        </p:txBody>
      </p:sp>
      <p:sp>
        <p:nvSpPr>
          <p:cNvPr id="8" name="テキスト ボックス 7">
            <a:extLst>
              <a:ext uri="{FF2B5EF4-FFF2-40B4-BE49-F238E27FC236}">
                <a16:creationId xmlns:a16="http://schemas.microsoft.com/office/drawing/2014/main" id="{430D41AC-B09B-C9F0-C65C-C096E46ECFCA}"/>
              </a:ext>
            </a:extLst>
          </p:cNvPr>
          <p:cNvSpPr txBox="1"/>
          <p:nvPr/>
        </p:nvSpPr>
        <p:spPr>
          <a:xfrm>
            <a:off x="768624" y="3536931"/>
            <a:ext cx="6560430" cy="707886"/>
          </a:xfrm>
          <a:prstGeom prst="rect">
            <a:avLst/>
          </a:prstGeom>
          <a:noFill/>
        </p:spPr>
        <p:txBody>
          <a:bodyPr wrap="square" rtlCol="0">
            <a:spAutoFit/>
          </a:bodyPr>
          <a:lstStyle/>
          <a:p>
            <a:r>
              <a:rPr lang="ja-JP" altLang="en-US" sz="4000" dirty="0"/>
              <a:t>４</a:t>
            </a:r>
            <a:r>
              <a:rPr lang="en-US" altLang="ja-JP" sz="4000" dirty="0"/>
              <a:t>.</a:t>
            </a:r>
            <a:r>
              <a:rPr kumimoji="1" lang="ja-JP" altLang="en-US" sz="4000" dirty="0"/>
              <a:t>デモンストレーション</a:t>
            </a:r>
            <a:endParaRPr kumimoji="1" lang="en-US" altLang="ja-JP" sz="4000" dirty="0"/>
          </a:p>
        </p:txBody>
      </p:sp>
      <p:sp>
        <p:nvSpPr>
          <p:cNvPr id="9" name="テキスト ボックス 8">
            <a:extLst>
              <a:ext uri="{FF2B5EF4-FFF2-40B4-BE49-F238E27FC236}">
                <a16:creationId xmlns:a16="http://schemas.microsoft.com/office/drawing/2014/main" id="{C39B38B4-3C81-3F79-CBD7-959A623E1F9B}"/>
              </a:ext>
            </a:extLst>
          </p:cNvPr>
          <p:cNvSpPr txBox="1"/>
          <p:nvPr/>
        </p:nvSpPr>
        <p:spPr>
          <a:xfrm>
            <a:off x="768624" y="4244817"/>
            <a:ext cx="6283339" cy="707886"/>
          </a:xfrm>
          <a:prstGeom prst="rect">
            <a:avLst/>
          </a:prstGeom>
          <a:noFill/>
        </p:spPr>
        <p:txBody>
          <a:bodyPr wrap="square" rtlCol="0">
            <a:spAutoFit/>
          </a:bodyPr>
          <a:lstStyle/>
          <a:p>
            <a:r>
              <a:rPr kumimoji="1" lang="ja-JP" altLang="en-US" sz="4000" dirty="0"/>
              <a:t>５</a:t>
            </a:r>
            <a:r>
              <a:rPr lang="en-US" altLang="ja-JP" sz="4000" dirty="0"/>
              <a:t>.</a:t>
            </a:r>
            <a:r>
              <a:rPr kumimoji="1" lang="ja-JP" altLang="en-US" sz="4000" dirty="0"/>
              <a:t>工夫点、力を入れた点</a:t>
            </a:r>
          </a:p>
        </p:txBody>
      </p:sp>
      <p:sp>
        <p:nvSpPr>
          <p:cNvPr id="10" name="テキスト ボックス 9">
            <a:extLst>
              <a:ext uri="{FF2B5EF4-FFF2-40B4-BE49-F238E27FC236}">
                <a16:creationId xmlns:a16="http://schemas.microsoft.com/office/drawing/2014/main" id="{54AA6FD7-9864-2BE4-67F5-5F7AA9D4C4FF}"/>
              </a:ext>
            </a:extLst>
          </p:cNvPr>
          <p:cNvSpPr txBox="1"/>
          <p:nvPr/>
        </p:nvSpPr>
        <p:spPr>
          <a:xfrm>
            <a:off x="768624" y="4952703"/>
            <a:ext cx="3896141" cy="707886"/>
          </a:xfrm>
          <a:prstGeom prst="rect">
            <a:avLst/>
          </a:prstGeom>
          <a:noFill/>
        </p:spPr>
        <p:txBody>
          <a:bodyPr wrap="square" rtlCol="0">
            <a:spAutoFit/>
          </a:bodyPr>
          <a:lstStyle/>
          <a:p>
            <a:r>
              <a:rPr kumimoji="1" lang="ja-JP" altLang="en-US" sz="4000" dirty="0"/>
              <a:t>６</a:t>
            </a:r>
            <a:r>
              <a:rPr lang="en-US" altLang="ja-JP" sz="4000" dirty="0"/>
              <a:t>.</a:t>
            </a:r>
            <a:r>
              <a:rPr kumimoji="1" lang="ja-JP" altLang="en-US" sz="4000" dirty="0"/>
              <a:t>苦労した点</a:t>
            </a:r>
          </a:p>
        </p:txBody>
      </p:sp>
      <p:sp>
        <p:nvSpPr>
          <p:cNvPr id="11" name="テキスト ボックス 10">
            <a:extLst>
              <a:ext uri="{FF2B5EF4-FFF2-40B4-BE49-F238E27FC236}">
                <a16:creationId xmlns:a16="http://schemas.microsoft.com/office/drawing/2014/main" id="{D0C03CEB-4503-8966-EAFB-E8736E3BA17C}"/>
              </a:ext>
            </a:extLst>
          </p:cNvPr>
          <p:cNvSpPr txBox="1"/>
          <p:nvPr/>
        </p:nvSpPr>
        <p:spPr>
          <a:xfrm>
            <a:off x="768624" y="5660589"/>
            <a:ext cx="2292628" cy="707886"/>
          </a:xfrm>
          <a:prstGeom prst="rect">
            <a:avLst/>
          </a:prstGeom>
          <a:noFill/>
        </p:spPr>
        <p:txBody>
          <a:bodyPr wrap="square" rtlCol="0">
            <a:spAutoFit/>
          </a:bodyPr>
          <a:lstStyle/>
          <a:p>
            <a:r>
              <a:rPr kumimoji="1" lang="ja-JP" altLang="en-US" sz="4000" dirty="0"/>
              <a:t>７</a:t>
            </a:r>
            <a:r>
              <a:rPr lang="en-US" altLang="ja-JP" sz="4000" dirty="0"/>
              <a:t>.</a:t>
            </a:r>
            <a:r>
              <a:rPr lang="ja-JP" altLang="en-US" sz="4000" dirty="0"/>
              <a:t>感想</a:t>
            </a:r>
            <a:endParaRPr kumimoji="1" lang="ja-JP" altLang="en-US" sz="4000" dirty="0"/>
          </a:p>
        </p:txBody>
      </p:sp>
    </p:spTree>
    <p:extLst>
      <p:ext uri="{BB962C8B-B14F-4D97-AF65-F5344CB8AC3E}">
        <p14:creationId xmlns:p14="http://schemas.microsoft.com/office/powerpoint/2010/main" val="138611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ppt_x"/>
                                          </p:val>
                                        </p:tav>
                                        <p:tav tm="100000">
                                          <p:val>
                                            <p:strVal val="#ppt_x"/>
                                          </p:val>
                                        </p:tav>
                                      </p:tavLst>
                                    </p:anim>
                                    <p:anim calcmode="lin" valueType="num">
                                      <p:cBhvr additive="base">
                                        <p:cTn id="13" dur="25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fill="hold"/>
                                        <p:tgtEl>
                                          <p:spTgt spid="5"/>
                                        </p:tgtEl>
                                        <p:attrNameLst>
                                          <p:attrName>ppt_x</p:attrName>
                                        </p:attrNameLst>
                                      </p:cBhvr>
                                      <p:tavLst>
                                        <p:tav tm="0">
                                          <p:val>
                                            <p:strVal val="#ppt_x"/>
                                          </p:val>
                                        </p:tav>
                                        <p:tav tm="100000">
                                          <p:val>
                                            <p:strVal val="#ppt_x"/>
                                          </p:val>
                                        </p:tav>
                                      </p:tavLst>
                                    </p:anim>
                                    <p:anim calcmode="lin" valueType="num">
                                      <p:cBhvr additive="base">
                                        <p:cTn id="18" dur="25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250" fill="hold"/>
                                        <p:tgtEl>
                                          <p:spTgt spid="8"/>
                                        </p:tgtEl>
                                        <p:attrNameLst>
                                          <p:attrName>ppt_x</p:attrName>
                                        </p:attrNameLst>
                                      </p:cBhvr>
                                      <p:tavLst>
                                        <p:tav tm="0">
                                          <p:val>
                                            <p:strVal val="#ppt_x"/>
                                          </p:val>
                                        </p:tav>
                                        <p:tav tm="100000">
                                          <p:val>
                                            <p:strVal val="#ppt_x"/>
                                          </p:val>
                                        </p:tav>
                                      </p:tavLst>
                                    </p:anim>
                                    <p:anim calcmode="lin" valueType="num">
                                      <p:cBhvr additive="base">
                                        <p:cTn id="23" dur="250" fill="hold"/>
                                        <p:tgtEl>
                                          <p:spTgt spid="8"/>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250" fill="hold"/>
                                        <p:tgtEl>
                                          <p:spTgt spid="9"/>
                                        </p:tgtEl>
                                        <p:attrNameLst>
                                          <p:attrName>ppt_x</p:attrName>
                                        </p:attrNameLst>
                                      </p:cBhvr>
                                      <p:tavLst>
                                        <p:tav tm="0">
                                          <p:val>
                                            <p:strVal val="#ppt_x"/>
                                          </p:val>
                                        </p:tav>
                                        <p:tav tm="100000">
                                          <p:val>
                                            <p:strVal val="#ppt_x"/>
                                          </p:val>
                                        </p:tav>
                                      </p:tavLst>
                                    </p:anim>
                                    <p:anim calcmode="lin" valueType="num">
                                      <p:cBhvr additive="base">
                                        <p:cTn id="28" dur="25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250" fill="hold"/>
                                        <p:tgtEl>
                                          <p:spTgt spid="10"/>
                                        </p:tgtEl>
                                        <p:attrNameLst>
                                          <p:attrName>ppt_x</p:attrName>
                                        </p:attrNameLst>
                                      </p:cBhvr>
                                      <p:tavLst>
                                        <p:tav tm="0">
                                          <p:val>
                                            <p:strVal val="#ppt_x"/>
                                          </p:val>
                                        </p:tav>
                                        <p:tav tm="100000">
                                          <p:val>
                                            <p:strVal val="#ppt_x"/>
                                          </p:val>
                                        </p:tav>
                                      </p:tavLst>
                                    </p:anim>
                                    <p:anim calcmode="lin" valueType="num">
                                      <p:cBhvr additive="base">
                                        <p:cTn id="33" dur="250" fill="hold"/>
                                        <p:tgtEl>
                                          <p:spTgt spid="10"/>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250" fill="hold"/>
                                        <p:tgtEl>
                                          <p:spTgt spid="11"/>
                                        </p:tgtEl>
                                        <p:attrNameLst>
                                          <p:attrName>ppt_x</p:attrName>
                                        </p:attrNameLst>
                                      </p:cBhvr>
                                      <p:tavLst>
                                        <p:tav tm="0">
                                          <p:val>
                                            <p:strVal val="#ppt_x"/>
                                          </p:val>
                                        </p:tav>
                                        <p:tav tm="100000">
                                          <p:val>
                                            <p:strVal val="#ppt_x"/>
                                          </p:val>
                                        </p:tav>
                                      </p:tavLst>
                                    </p:anim>
                                    <p:anim calcmode="lin" valueType="num">
                                      <p:cBhvr additive="base">
                                        <p:cTn id="38"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4" presetClass="emph" presetSubtype="0" fill="hold" grpId="7" nodeType="clickEffect">
                                  <p:stCondLst>
                                    <p:cond delay="0"/>
                                  </p:stCondLst>
                                  <p:iterate type="lt">
                                    <p:tmPct val="10000"/>
                                  </p:iterate>
                                  <p:childTnLst>
                                    <p:animMotion origin="layout" path="M 0.0 0.0 L 0.0 -0.07213" pathEditMode="relative" ptsTypes="">
                                      <p:cBhvr>
                                        <p:cTn id="42" dur="250" accel="50000" decel="50000" autoRev="1" fill="hold">
                                          <p:stCondLst>
                                            <p:cond delay="0"/>
                                          </p:stCondLst>
                                        </p:cTn>
                                        <p:tgtEl>
                                          <p:spTgt spid="2"/>
                                        </p:tgtEl>
                                        <p:attrNameLst>
                                          <p:attrName>ppt_x</p:attrName>
                                          <p:attrName>ppt_y</p:attrName>
                                        </p:attrNameLst>
                                      </p:cBhvr>
                                    </p:animMotion>
                                    <p:animRot by="1500000">
                                      <p:cBhvr>
                                        <p:cTn id="43" dur="125" fill="hold">
                                          <p:stCondLst>
                                            <p:cond delay="0"/>
                                          </p:stCondLst>
                                        </p:cTn>
                                        <p:tgtEl>
                                          <p:spTgt spid="2"/>
                                        </p:tgtEl>
                                        <p:attrNameLst>
                                          <p:attrName>r</p:attrName>
                                        </p:attrNameLst>
                                      </p:cBhvr>
                                    </p:animRot>
                                    <p:animRot by="-1500000">
                                      <p:cBhvr>
                                        <p:cTn id="44" dur="125" fill="hold">
                                          <p:stCondLst>
                                            <p:cond delay="125"/>
                                          </p:stCondLst>
                                        </p:cTn>
                                        <p:tgtEl>
                                          <p:spTgt spid="2"/>
                                        </p:tgtEl>
                                        <p:attrNameLst>
                                          <p:attrName>r</p:attrName>
                                        </p:attrNameLst>
                                      </p:cBhvr>
                                    </p:animRot>
                                    <p:animRot by="-1500000">
                                      <p:cBhvr>
                                        <p:cTn id="45" dur="125" fill="hold">
                                          <p:stCondLst>
                                            <p:cond delay="250"/>
                                          </p:stCondLst>
                                        </p:cTn>
                                        <p:tgtEl>
                                          <p:spTgt spid="2"/>
                                        </p:tgtEl>
                                        <p:attrNameLst>
                                          <p:attrName>r</p:attrName>
                                        </p:attrNameLst>
                                      </p:cBhvr>
                                    </p:animRot>
                                    <p:animRot by="1500000">
                                      <p:cBhvr>
                                        <p:cTn id="46"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7"/>
      <p:bldP spid="5" grpId="0"/>
      <p:bldP spid="6" grpId="0"/>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5769528" cy="1015663"/>
          </a:xfrm>
          <a:prstGeom prst="rect">
            <a:avLst/>
          </a:prstGeom>
          <a:noFill/>
        </p:spPr>
        <p:txBody>
          <a:bodyPr wrap="none" rtlCol="0">
            <a:spAutoFit/>
          </a:bodyPr>
          <a:lstStyle/>
          <a:p>
            <a:r>
              <a:rPr lang="ja-JP" altLang="en-US" sz="6000" dirty="0"/>
              <a:t>１</a:t>
            </a:r>
            <a:r>
              <a:rPr lang="en-US" altLang="ja-JP" sz="6000" dirty="0"/>
              <a:t>.</a:t>
            </a:r>
            <a:r>
              <a:rPr lang="ja-JP" altLang="en-US" sz="6000" dirty="0"/>
              <a:t>ドアラとは？</a:t>
            </a:r>
            <a:endParaRPr kumimoji="1" lang="ja-JP" altLang="en-US" sz="6000" dirty="0"/>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1357511" y="1517401"/>
            <a:ext cx="8940548" cy="1754326"/>
          </a:xfrm>
          <a:prstGeom prst="rect">
            <a:avLst/>
          </a:prstGeom>
          <a:noFill/>
        </p:spPr>
        <p:txBody>
          <a:bodyPr wrap="square" rtlCol="0">
            <a:spAutoFit/>
          </a:bodyPr>
          <a:lstStyle/>
          <a:p>
            <a:r>
              <a:rPr lang="ja-JP" altLang="en-US" sz="3600" dirty="0"/>
              <a:t>中日ドラゴンズのコアラをモチーフにしたマスコットキャラクターであり、リーダーである中村さんはその大ファン。</a:t>
            </a:r>
            <a:endParaRPr kumimoji="1" lang="ja-JP" altLang="en-US" sz="3600" dirty="0"/>
          </a:p>
        </p:txBody>
      </p:sp>
      <p:pic>
        <p:nvPicPr>
          <p:cNvPr id="7" name="グラフィックス 6" descr="野球のバットとボール 単色塗りつぶし">
            <a:extLst>
              <a:ext uri="{FF2B5EF4-FFF2-40B4-BE49-F238E27FC236}">
                <a16:creationId xmlns:a16="http://schemas.microsoft.com/office/drawing/2014/main" id="{01C242E4-E0FE-6B93-3F9B-DF63BC6D5D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96109" y="4380096"/>
            <a:ext cx="2066986" cy="2066986"/>
          </a:xfrm>
          <a:prstGeom prst="rect">
            <a:avLst/>
          </a:prstGeom>
          <a:effectLst>
            <a:glow rad="901700">
              <a:srgbClr val="002060">
                <a:alpha val="84000"/>
              </a:srgbClr>
            </a:glow>
          </a:effectLst>
        </p:spPr>
      </p:pic>
      <p:pic>
        <p:nvPicPr>
          <p:cNvPr id="8" name="グラフィックス 7" descr="ドラゴン 単色塗りつぶし">
            <a:extLst>
              <a:ext uri="{FF2B5EF4-FFF2-40B4-BE49-F238E27FC236}">
                <a16:creationId xmlns:a16="http://schemas.microsoft.com/office/drawing/2014/main" id="{4BD3F6E2-BB2D-433F-7EA2-71EA1652F20D}"/>
              </a:ext>
            </a:extLst>
          </p:cNvPr>
          <p:cNvPicPr>
            <a:picLocks noChangeAspect="1"/>
          </p:cNvPicPr>
          <p:nvPr/>
        </p:nvPicPr>
        <p:blipFill>
          <a:blip r:embed="rId5">
            <a:alphaModFix/>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628905" y="4380096"/>
            <a:ext cx="2461846" cy="2066986"/>
          </a:xfrm>
          <a:prstGeom prst="rect">
            <a:avLst/>
          </a:prstGeom>
          <a:effectLst>
            <a:glow rad="901700">
              <a:srgbClr val="002060">
                <a:alpha val="84000"/>
              </a:srgbClr>
            </a:glow>
            <a:softEdge rad="0"/>
          </a:effectLst>
          <a:scene3d>
            <a:camera prst="orthographicFront">
              <a:rot lat="0" lon="0" rev="0"/>
            </a:camera>
            <a:lightRig rig="threePt" dir="t"/>
          </a:scene3d>
        </p:spPr>
      </p:pic>
      <p:sp>
        <p:nvSpPr>
          <p:cNvPr id="9" name="星: 4 pt 8">
            <a:extLst>
              <a:ext uri="{FF2B5EF4-FFF2-40B4-BE49-F238E27FC236}">
                <a16:creationId xmlns:a16="http://schemas.microsoft.com/office/drawing/2014/main" id="{906780FE-032D-9F47-7D6E-0C501FC464D6}"/>
              </a:ext>
            </a:extLst>
          </p:cNvPr>
          <p:cNvSpPr/>
          <p:nvPr/>
        </p:nvSpPr>
        <p:spPr>
          <a:xfrm rot="2615216">
            <a:off x="5724876" y="5030548"/>
            <a:ext cx="742248" cy="766079"/>
          </a:xfrm>
          <a:prstGeom prst="star4">
            <a:avLst/>
          </a:prstGeom>
          <a:solidFill>
            <a:schemeClr val="tx1"/>
          </a:solidFill>
          <a:effectLst>
            <a:glow rad="901700">
              <a:srgbClr val="002060">
                <a:alpha val="8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グラフィックス 10" descr="コアラ 単色塗りつぶし">
            <a:extLst>
              <a:ext uri="{FF2B5EF4-FFF2-40B4-BE49-F238E27FC236}">
                <a16:creationId xmlns:a16="http://schemas.microsoft.com/office/drawing/2014/main" id="{88C91AD1-196F-A331-0CE5-D2E11F0041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0731" y="1747566"/>
            <a:ext cx="1208851" cy="1293995"/>
          </a:xfrm>
          <a:prstGeom prst="rect">
            <a:avLst/>
          </a:prstGeom>
        </p:spPr>
      </p:pic>
      <p:pic>
        <p:nvPicPr>
          <p:cNvPr id="12" name="グラフィックス 11" descr="コアラ 単色塗りつぶし">
            <a:extLst>
              <a:ext uri="{FF2B5EF4-FFF2-40B4-BE49-F238E27FC236}">
                <a16:creationId xmlns:a16="http://schemas.microsoft.com/office/drawing/2014/main" id="{6C7FA4C6-1E1E-01E0-DD98-712A3D2008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0065988" y="1747565"/>
            <a:ext cx="1208851" cy="1293995"/>
          </a:xfrm>
          <a:prstGeom prst="rect">
            <a:avLst/>
          </a:prstGeom>
        </p:spPr>
      </p:pic>
    </p:spTree>
    <p:extLst>
      <p:ext uri="{BB962C8B-B14F-4D97-AF65-F5344CB8AC3E}">
        <p14:creationId xmlns:p14="http://schemas.microsoft.com/office/powerpoint/2010/main" val="24890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500"/>
                            </p:stCondLst>
                            <p:childTnLst>
                              <p:par>
                                <p:cTn id="15" presetID="10" presetClass="entr" presetSubtype="0" fill="hold" nodeType="after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30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3000"/>
                                        <p:tgtEl>
                                          <p:spTgt spid="9"/>
                                        </p:tgtEl>
                                      </p:cBhvr>
                                    </p:animEffect>
                                  </p:childTnLst>
                                </p:cTn>
                              </p:par>
                              <p:par>
                                <p:cTn id="21" presetID="8" presetClass="emph" presetSubtype="0" fill="hold" grpId="1" nodeType="withEffect">
                                  <p:stCondLst>
                                    <p:cond delay="750"/>
                                  </p:stCondLst>
                                  <p:childTnLst>
                                    <p:animRot by="43200000">
                                      <p:cBhvr>
                                        <p:cTn id="22" dur="4000" fill="hold"/>
                                        <p:tgtEl>
                                          <p:spTgt spid="9"/>
                                        </p:tgtEl>
                                        <p:attrNameLst>
                                          <p:attrName>r</p:attrName>
                                        </p:attrNameLst>
                                      </p:cBhvr>
                                    </p:animRot>
                                  </p:childTnLst>
                                </p:cTn>
                              </p:par>
                              <p:par>
                                <p:cTn id="23" presetID="10" presetClass="entr" presetSubtype="0" fill="hold" nodeType="withEffect">
                                  <p:stCondLst>
                                    <p:cond delay="7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031873" cy="1015663"/>
          </a:xfrm>
          <a:prstGeom prst="rect">
            <a:avLst/>
          </a:prstGeom>
          <a:noFill/>
        </p:spPr>
        <p:txBody>
          <a:bodyPr wrap="none" rtlCol="0">
            <a:spAutoFit/>
          </a:bodyPr>
          <a:lstStyle/>
          <a:p>
            <a:r>
              <a:rPr kumimoji="1" lang="ja-JP" altLang="en-US" sz="6000" dirty="0"/>
              <a:t>発表の流れ</a:t>
            </a:r>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768624" y="1407821"/>
            <a:ext cx="4399120"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１</a:t>
            </a:r>
            <a:r>
              <a:rPr lang="en-US" altLang="ja-JP" sz="4000" dirty="0">
                <a:solidFill>
                  <a:schemeClr val="accent1">
                    <a:lumMod val="40000"/>
                    <a:lumOff val="60000"/>
                  </a:schemeClr>
                </a:solidFill>
              </a:rPr>
              <a:t>.</a:t>
            </a:r>
            <a:r>
              <a:rPr lang="ja-JP" altLang="en-US" sz="4000" dirty="0">
                <a:solidFill>
                  <a:schemeClr val="accent1">
                    <a:lumMod val="40000"/>
                    <a:lumOff val="60000"/>
                  </a:schemeClr>
                </a:solidFill>
              </a:rPr>
              <a:t>ドアラとは？</a:t>
            </a:r>
            <a:endParaRPr kumimoji="1" lang="ja-JP" altLang="en-US" sz="4000" dirty="0">
              <a:solidFill>
                <a:schemeClr val="accent1">
                  <a:lumMod val="40000"/>
                  <a:lumOff val="60000"/>
                </a:schemeClr>
              </a:solidFill>
            </a:endParaRPr>
          </a:p>
        </p:txBody>
      </p:sp>
      <p:sp>
        <p:nvSpPr>
          <p:cNvPr id="5" name="テキスト ボックス 4">
            <a:extLst>
              <a:ext uri="{FF2B5EF4-FFF2-40B4-BE49-F238E27FC236}">
                <a16:creationId xmlns:a16="http://schemas.microsoft.com/office/drawing/2014/main" id="{C6733EF7-C19D-C76C-55E5-7CD6203DED85}"/>
              </a:ext>
            </a:extLst>
          </p:cNvPr>
          <p:cNvSpPr txBox="1"/>
          <p:nvPr/>
        </p:nvSpPr>
        <p:spPr>
          <a:xfrm>
            <a:off x="768624" y="2829045"/>
            <a:ext cx="5729157" cy="707886"/>
          </a:xfrm>
          <a:prstGeom prst="rect">
            <a:avLst/>
          </a:prstGeom>
          <a:noFill/>
        </p:spPr>
        <p:txBody>
          <a:bodyPr wrap="square" rtlCol="0">
            <a:spAutoFit/>
          </a:bodyPr>
          <a:lstStyle/>
          <a:p>
            <a:r>
              <a:rPr lang="ja-JP" altLang="en-US" sz="4000" dirty="0"/>
              <a:t>３</a:t>
            </a:r>
            <a:r>
              <a:rPr lang="en-US" altLang="ja-JP" sz="4000" dirty="0"/>
              <a:t>.</a:t>
            </a:r>
            <a:r>
              <a:rPr kumimoji="1" lang="ja-JP" altLang="en-US" sz="4000" dirty="0"/>
              <a:t>今回の開発テーマ</a:t>
            </a:r>
          </a:p>
        </p:txBody>
      </p:sp>
      <p:sp>
        <p:nvSpPr>
          <p:cNvPr id="6" name="テキスト ボックス 5">
            <a:extLst>
              <a:ext uri="{FF2B5EF4-FFF2-40B4-BE49-F238E27FC236}">
                <a16:creationId xmlns:a16="http://schemas.microsoft.com/office/drawing/2014/main" id="{EFFAC4F4-BA57-EF26-7916-E67A63F7F74E}"/>
              </a:ext>
            </a:extLst>
          </p:cNvPr>
          <p:cNvSpPr txBox="1"/>
          <p:nvPr/>
        </p:nvSpPr>
        <p:spPr>
          <a:xfrm>
            <a:off x="768625" y="2118433"/>
            <a:ext cx="5327375" cy="707886"/>
          </a:xfrm>
          <a:prstGeom prst="rect">
            <a:avLst/>
          </a:prstGeom>
          <a:noFill/>
        </p:spPr>
        <p:txBody>
          <a:bodyPr wrap="square" rtlCol="0">
            <a:spAutoFit/>
          </a:bodyPr>
          <a:lstStyle/>
          <a:p>
            <a:r>
              <a:rPr lang="ja-JP" altLang="en-US" sz="4000" dirty="0"/>
              <a:t>２</a:t>
            </a:r>
            <a:r>
              <a:rPr lang="en-US" altLang="ja-JP" sz="4000" dirty="0"/>
              <a:t>.</a:t>
            </a:r>
            <a:r>
              <a:rPr kumimoji="1" lang="ja-JP" altLang="en-US" sz="4000" dirty="0"/>
              <a:t>ペルソナについて</a:t>
            </a:r>
          </a:p>
        </p:txBody>
      </p:sp>
      <p:sp>
        <p:nvSpPr>
          <p:cNvPr id="8" name="テキスト ボックス 7">
            <a:extLst>
              <a:ext uri="{FF2B5EF4-FFF2-40B4-BE49-F238E27FC236}">
                <a16:creationId xmlns:a16="http://schemas.microsoft.com/office/drawing/2014/main" id="{430D41AC-B09B-C9F0-C65C-C096E46ECFCA}"/>
              </a:ext>
            </a:extLst>
          </p:cNvPr>
          <p:cNvSpPr txBox="1"/>
          <p:nvPr/>
        </p:nvSpPr>
        <p:spPr>
          <a:xfrm>
            <a:off x="768624" y="3536931"/>
            <a:ext cx="6560430" cy="707886"/>
          </a:xfrm>
          <a:prstGeom prst="rect">
            <a:avLst/>
          </a:prstGeom>
          <a:noFill/>
        </p:spPr>
        <p:txBody>
          <a:bodyPr wrap="square" rtlCol="0">
            <a:spAutoFit/>
          </a:bodyPr>
          <a:lstStyle/>
          <a:p>
            <a:r>
              <a:rPr lang="ja-JP" altLang="en-US" sz="4000" dirty="0"/>
              <a:t>４</a:t>
            </a:r>
            <a:r>
              <a:rPr lang="en-US" altLang="ja-JP" sz="4000" dirty="0"/>
              <a:t>.</a:t>
            </a:r>
            <a:r>
              <a:rPr kumimoji="1" lang="ja-JP" altLang="en-US" sz="4000" dirty="0"/>
              <a:t>デモンストレーション</a:t>
            </a:r>
            <a:endParaRPr kumimoji="1" lang="en-US" altLang="ja-JP" sz="4000" dirty="0"/>
          </a:p>
        </p:txBody>
      </p:sp>
      <p:sp>
        <p:nvSpPr>
          <p:cNvPr id="9" name="テキスト ボックス 8">
            <a:extLst>
              <a:ext uri="{FF2B5EF4-FFF2-40B4-BE49-F238E27FC236}">
                <a16:creationId xmlns:a16="http://schemas.microsoft.com/office/drawing/2014/main" id="{C39B38B4-3C81-3F79-CBD7-959A623E1F9B}"/>
              </a:ext>
            </a:extLst>
          </p:cNvPr>
          <p:cNvSpPr txBox="1"/>
          <p:nvPr/>
        </p:nvSpPr>
        <p:spPr>
          <a:xfrm>
            <a:off x="768624" y="4244817"/>
            <a:ext cx="6283339" cy="707886"/>
          </a:xfrm>
          <a:prstGeom prst="rect">
            <a:avLst/>
          </a:prstGeom>
          <a:noFill/>
        </p:spPr>
        <p:txBody>
          <a:bodyPr wrap="square" rtlCol="0">
            <a:spAutoFit/>
          </a:bodyPr>
          <a:lstStyle/>
          <a:p>
            <a:r>
              <a:rPr kumimoji="1" lang="ja-JP" altLang="en-US" sz="4000" dirty="0"/>
              <a:t>５</a:t>
            </a:r>
            <a:r>
              <a:rPr lang="en-US" altLang="ja-JP" sz="4000" dirty="0"/>
              <a:t>.</a:t>
            </a:r>
            <a:r>
              <a:rPr kumimoji="1" lang="ja-JP" altLang="en-US" sz="4000" dirty="0"/>
              <a:t>工夫点、力を入れた点</a:t>
            </a:r>
          </a:p>
        </p:txBody>
      </p:sp>
      <p:sp>
        <p:nvSpPr>
          <p:cNvPr id="10" name="テキスト ボックス 9">
            <a:extLst>
              <a:ext uri="{FF2B5EF4-FFF2-40B4-BE49-F238E27FC236}">
                <a16:creationId xmlns:a16="http://schemas.microsoft.com/office/drawing/2014/main" id="{54AA6FD7-9864-2BE4-67F5-5F7AA9D4C4FF}"/>
              </a:ext>
            </a:extLst>
          </p:cNvPr>
          <p:cNvSpPr txBox="1"/>
          <p:nvPr/>
        </p:nvSpPr>
        <p:spPr>
          <a:xfrm>
            <a:off x="768624" y="4952703"/>
            <a:ext cx="3551585" cy="707886"/>
          </a:xfrm>
          <a:prstGeom prst="rect">
            <a:avLst/>
          </a:prstGeom>
          <a:noFill/>
        </p:spPr>
        <p:txBody>
          <a:bodyPr wrap="square" rtlCol="0">
            <a:spAutoFit/>
          </a:bodyPr>
          <a:lstStyle/>
          <a:p>
            <a:r>
              <a:rPr kumimoji="1" lang="ja-JP" altLang="en-US" sz="4000" dirty="0"/>
              <a:t>６</a:t>
            </a:r>
            <a:r>
              <a:rPr lang="en-US" altLang="ja-JP" sz="4000" dirty="0"/>
              <a:t>.</a:t>
            </a:r>
            <a:r>
              <a:rPr kumimoji="1" lang="ja-JP" altLang="en-US" sz="4000" dirty="0"/>
              <a:t>苦労した点</a:t>
            </a:r>
          </a:p>
        </p:txBody>
      </p:sp>
      <p:sp>
        <p:nvSpPr>
          <p:cNvPr id="11" name="テキスト ボックス 10">
            <a:extLst>
              <a:ext uri="{FF2B5EF4-FFF2-40B4-BE49-F238E27FC236}">
                <a16:creationId xmlns:a16="http://schemas.microsoft.com/office/drawing/2014/main" id="{D0C03CEB-4503-8966-EAFB-E8736E3BA17C}"/>
              </a:ext>
            </a:extLst>
          </p:cNvPr>
          <p:cNvSpPr txBox="1"/>
          <p:nvPr/>
        </p:nvSpPr>
        <p:spPr>
          <a:xfrm>
            <a:off x="768624" y="5660589"/>
            <a:ext cx="2016139" cy="707886"/>
          </a:xfrm>
          <a:prstGeom prst="rect">
            <a:avLst/>
          </a:prstGeom>
          <a:noFill/>
        </p:spPr>
        <p:txBody>
          <a:bodyPr wrap="square" rtlCol="0">
            <a:spAutoFit/>
          </a:bodyPr>
          <a:lstStyle/>
          <a:p>
            <a:r>
              <a:rPr kumimoji="1" lang="ja-JP" altLang="en-US" sz="4000" dirty="0"/>
              <a:t>７</a:t>
            </a:r>
            <a:r>
              <a:rPr lang="en-US" altLang="ja-JP" sz="4000" dirty="0"/>
              <a:t>.</a:t>
            </a:r>
            <a:r>
              <a:rPr lang="ja-JP" altLang="en-US" sz="4000" dirty="0"/>
              <a:t>感想</a:t>
            </a:r>
            <a:endParaRPr kumimoji="1" lang="ja-JP" altLang="en-US" sz="4000" dirty="0"/>
          </a:p>
        </p:txBody>
      </p:sp>
    </p:spTree>
    <p:extLst>
      <p:ext uri="{BB962C8B-B14F-4D97-AF65-F5344CB8AC3E}">
        <p14:creationId xmlns:p14="http://schemas.microsoft.com/office/powerpoint/2010/main" val="94700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6"/>
                                        </p:tgtEl>
                                        <p:attrNameLst>
                                          <p:attrName>ppt_x</p:attrName>
                                          <p:attrName>ppt_y</p:attrName>
                                        </p:attrNameLst>
                                      </p:cBhvr>
                                    </p:animMotion>
                                    <p:animRot by="1500000">
                                      <p:cBhvr>
                                        <p:cTn id="7" dur="125" fill="hold">
                                          <p:stCondLst>
                                            <p:cond delay="0"/>
                                          </p:stCondLst>
                                        </p:cTn>
                                        <p:tgtEl>
                                          <p:spTgt spid="6"/>
                                        </p:tgtEl>
                                        <p:attrNameLst>
                                          <p:attrName>r</p:attrName>
                                        </p:attrNameLst>
                                      </p:cBhvr>
                                    </p:animRot>
                                    <p:animRot by="-1500000">
                                      <p:cBhvr>
                                        <p:cTn id="8" dur="125" fill="hold">
                                          <p:stCondLst>
                                            <p:cond delay="125"/>
                                          </p:stCondLst>
                                        </p:cTn>
                                        <p:tgtEl>
                                          <p:spTgt spid="6"/>
                                        </p:tgtEl>
                                        <p:attrNameLst>
                                          <p:attrName>r</p:attrName>
                                        </p:attrNameLst>
                                      </p:cBhvr>
                                    </p:animRot>
                                    <p:animRot by="-1500000">
                                      <p:cBhvr>
                                        <p:cTn id="9" dur="125" fill="hold">
                                          <p:stCondLst>
                                            <p:cond delay="250"/>
                                          </p:stCondLst>
                                        </p:cTn>
                                        <p:tgtEl>
                                          <p:spTgt spid="6"/>
                                        </p:tgtEl>
                                        <p:attrNameLst>
                                          <p:attrName>r</p:attrName>
                                        </p:attrNameLst>
                                      </p:cBhvr>
                                    </p:animRot>
                                    <p:animRot by="1500000">
                                      <p:cBhvr>
                                        <p:cTn id="10"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図 4" descr="雨 が含まれている画像&#10;&#10;自動的に生成された説明">
            <a:extLst>
              <a:ext uri="{FF2B5EF4-FFF2-40B4-BE49-F238E27FC236}">
                <a16:creationId xmlns:a16="http://schemas.microsoft.com/office/drawing/2014/main" id="{9D019CFF-598A-976E-63D8-8CCCBE197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7308411" cy="1015663"/>
          </a:xfrm>
          <a:prstGeom prst="rect">
            <a:avLst/>
          </a:prstGeom>
          <a:noFill/>
        </p:spPr>
        <p:txBody>
          <a:bodyPr wrap="none" rtlCol="0">
            <a:spAutoFit/>
          </a:bodyPr>
          <a:lstStyle/>
          <a:p>
            <a:r>
              <a:rPr kumimoji="1" lang="ja-JP" altLang="en-US" sz="6000" dirty="0"/>
              <a:t>２</a:t>
            </a:r>
            <a:r>
              <a:rPr lang="en-US" altLang="ja-JP" sz="6000" dirty="0"/>
              <a:t>.</a:t>
            </a:r>
            <a:r>
              <a:rPr lang="ja-JP" altLang="en-US" sz="6000" dirty="0"/>
              <a:t>ペルソナについて</a:t>
            </a:r>
            <a:endParaRPr kumimoji="1" lang="ja-JP" altLang="en-US" sz="6000" dirty="0"/>
          </a:p>
        </p:txBody>
      </p:sp>
      <p:sp>
        <p:nvSpPr>
          <p:cNvPr id="6" name="テキスト ボックス 5">
            <a:extLst>
              <a:ext uri="{FF2B5EF4-FFF2-40B4-BE49-F238E27FC236}">
                <a16:creationId xmlns:a16="http://schemas.microsoft.com/office/drawing/2014/main" id="{54E29110-C1CB-E423-D488-FD7090CE96C7}"/>
              </a:ext>
            </a:extLst>
          </p:cNvPr>
          <p:cNvSpPr txBox="1"/>
          <p:nvPr/>
        </p:nvSpPr>
        <p:spPr>
          <a:xfrm>
            <a:off x="636104" y="1351723"/>
            <a:ext cx="4956314" cy="2308324"/>
          </a:xfrm>
          <a:prstGeom prst="rect">
            <a:avLst/>
          </a:prstGeom>
          <a:noFill/>
        </p:spPr>
        <p:txBody>
          <a:bodyPr wrap="square" rtlCol="0">
            <a:spAutoFit/>
          </a:bodyPr>
          <a:lstStyle/>
          <a:p>
            <a:r>
              <a:rPr kumimoji="1" lang="ja-JP" altLang="en-US" sz="2400" dirty="0"/>
              <a:t>・基本情報</a:t>
            </a:r>
            <a:endParaRPr kumimoji="1" lang="en-US" altLang="ja-JP" sz="2400" dirty="0"/>
          </a:p>
          <a:p>
            <a:r>
              <a:rPr kumimoji="1" lang="ja-JP" altLang="en-US" sz="2400" dirty="0"/>
              <a:t>名前：小荒　竜</a:t>
            </a:r>
            <a:r>
              <a:rPr kumimoji="1" lang="en-US" altLang="ja-JP" sz="2400" dirty="0"/>
              <a:t>(</a:t>
            </a:r>
            <a:r>
              <a:rPr kumimoji="1" lang="ja-JP" altLang="en-US" sz="2400" dirty="0"/>
              <a:t>コアラ　リュウ</a:t>
            </a:r>
            <a:r>
              <a:rPr kumimoji="1" lang="en-US" altLang="ja-JP" sz="2400" dirty="0"/>
              <a:t>)</a:t>
            </a:r>
          </a:p>
          <a:p>
            <a:r>
              <a:rPr lang="ja-JP" altLang="en-US" sz="2400" dirty="0"/>
              <a:t>年齢：</a:t>
            </a:r>
            <a:r>
              <a:rPr lang="en-US" altLang="ja-JP" sz="2400" dirty="0"/>
              <a:t>23</a:t>
            </a:r>
            <a:r>
              <a:rPr lang="ja-JP" altLang="en-US" sz="2400" dirty="0"/>
              <a:t>歳</a:t>
            </a:r>
            <a:endParaRPr lang="en-US" altLang="ja-JP" sz="2400" dirty="0"/>
          </a:p>
          <a:p>
            <a:r>
              <a:rPr kumimoji="1" lang="ja-JP" altLang="en-US" sz="2400" dirty="0"/>
              <a:t>職業：サラリーマン</a:t>
            </a:r>
            <a:r>
              <a:rPr kumimoji="1" lang="en-US" altLang="ja-JP" sz="2400" dirty="0"/>
              <a:t>(</a:t>
            </a:r>
            <a:r>
              <a:rPr kumimoji="1" lang="ja-JP" altLang="en-US" sz="2400" dirty="0"/>
              <a:t>事務職</a:t>
            </a:r>
            <a:r>
              <a:rPr kumimoji="1" lang="en-US" altLang="ja-JP" sz="2400" dirty="0"/>
              <a:t>)</a:t>
            </a:r>
          </a:p>
          <a:p>
            <a:r>
              <a:rPr lang="ja-JP" altLang="en-US" sz="2400" dirty="0"/>
              <a:t>出身：愛知県</a:t>
            </a:r>
            <a:endParaRPr kumimoji="1" lang="en-US" altLang="ja-JP" sz="2400" dirty="0"/>
          </a:p>
          <a:p>
            <a:r>
              <a:rPr lang="ja-JP" altLang="en-US" sz="2400" dirty="0"/>
              <a:t>趣味：体を動かすこと</a:t>
            </a:r>
            <a:endParaRPr kumimoji="1" lang="ja-JP" altLang="en-US" sz="2400" dirty="0"/>
          </a:p>
        </p:txBody>
      </p:sp>
      <p:sp>
        <p:nvSpPr>
          <p:cNvPr id="7" name="テキスト ボックス 6">
            <a:extLst>
              <a:ext uri="{FF2B5EF4-FFF2-40B4-BE49-F238E27FC236}">
                <a16:creationId xmlns:a16="http://schemas.microsoft.com/office/drawing/2014/main" id="{31838B9E-8C7B-E083-812D-093C2F21ED4C}"/>
              </a:ext>
            </a:extLst>
          </p:cNvPr>
          <p:cNvSpPr txBox="1"/>
          <p:nvPr/>
        </p:nvSpPr>
        <p:spPr>
          <a:xfrm>
            <a:off x="636104" y="3845578"/>
            <a:ext cx="8878957" cy="3785652"/>
          </a:xfrm>
          <a:prstGeom prst="rect">
            <a:avLst/>
          </a:prstGeom>
          <a:noFill/>
        </p:spPr>
        <p:txBody>
          <a:bodyPr wrap="square" rtlCol="0">
            <a:spAutoFit/>
          </a:bodyPr>
          <a:lstStyle/>
          <a:p>
            <a:r>
              <a:rPr kumimoji="1" lang="ja-JP" altLang="en-US" sz="2400" dirty="0"/>
              <a:t>・エピソード</a:t>
            </a:r>
            <a:endParaRPr kumimoji="1" lang="en-US" altLang="ja-JP" sz="2400" dirty="0"/>
          </a:p>
          <a:p>
            <a:r>
              <a:rPr kumimoji="1" lang="ja-JP" altLang="en-US" sz="2400" dirty="0"/>
              <a:t>父の影響で幼いころから野球をしていて、地元の中日ドラゴンズのファンになった。</a:t>
            </a:r>
            <a:endParaRPr kumimoji="1" lang="en-US" altLang="ja-JP" sz="2400" dirty="0"/>
          </a:p>
          <a:p>
            <a:r>
              <a:rPr lang="ja-JP" altLang="en-US" sz="2400" dirty="0"/>
              <a:t>学生時代もずっと野球をして体を動かし、</a:t>
            </a:r>
            <a:r>
              <a:rPr lang="en-US" altLang="ja-JP" sz="2400" dirty="0"/>
              <a:t>22</a:t>
            </a:r>
            <a:r>
              <a:rPr lang="ja-JP" altLang="en-US" sz="2400" dirty="0"/>
              <a:t>歳で大学卒業後、新卒でジムに置くマシーン等を扱うメーカーに就職。</a:t>
            </a:r>
            <a:endParaRPr lang="en-US" altLang="ja-JP" sz="2400" dirty="0"/>
          </a:p>
          <a:p>
            <a:r>
              <a:rPr lang="ja-JP" altLang="en-US" sz="2400" dirty="0"/>
              <a:t>営業を志望したが事務職に配属されたことが不満。</a:t>
            </a:r>
            <a:endParaRPr lang="en-US" altLang="ja-JP" sz="2400" dirty="0"/>
          </a:p>
          <a:p>
            <a:r>
              <a:rPr lang="ja-JP" altLang="en-US" sz="2400" dirty="0"/>
              <a:t>仕事が忙しく、食事もコンビニ弁当が中心。</a:t>
            </a:r>
            <a:endParaRPr lang="en-US" altLang="ja-JP" sz="2400" dirty="0"/>
          </a:p>
          <a:p>
            <a:r>
              <a:rPr lang="ja-JP" altLang="en-US" sz="2400" dirty="0"/>
              <a:t>休日は元気があれば外で体を動かす。</a:t>
            </a:r>
          </a:p>
          <a:p>
            <a:endParaRPr kumimoji="1" lang="en-US" altLang="ja-JP" sz="2400" dirty="0"/>
          </a:p>
          <a:p>
            <a:endParaRPr kumimoji="1" lang="ja-JP" altLang="en-US" sz="2400" dirty="0"/>
          </a:p>
        </p:txBody>
      </p:sp>
      <p:sp>
        <p:nvSpPr>
          <p:cNvPr id="8" name="テキスト ボックス 7">
            <a:extLst>
              <a:ext uri="{FF2B5EF4-FFF2-40B4-BE49-F238E27FC236}">
                <a16:creationId xmlns:a16="http://schemas.microsoft.com/office/drawing/2014/main" id="{69457208-0430-3270-BD10-9919CC76EEF0}"/>
              </a:ext>
            </a:extLst>
          </p:cNvPr>
          <p:cNvSpPr txBox="1"/>
          <p:nvPr/>
        </p:nvSpPr>
        <p:spPr>
          <a:xfrm>
            <a:off x="6228522" y="1015663"/>
            <a:ext cx="6599582" cy="3508653"/>
          </a:xfrm>
          <a:prstGeom prst="rect">
            <a:avLst/>
          </a:prstGeom>
          <a:noFill/>
        </p:spPr>
        <p:txBody>
          <a:bodyPr wrap="square" rtlCol="0">
            <a:spAutoFit/>
          </a:bodyPr>
          <a:lstStyle/>
          <a:p>
            <a:r>
              <a:rPr kumimoji="1" lang="ja-JP" altLang="en-US" sz="2400" dirty="0"/>
              <a:t>・満足</a:t>
            </a:r>
            <a:endParaRPr kumimoji="1" lang="en-US" altLang="ja-JP" sz="2400" dirty="0"/>
          </a:p>
          <a:p>
            <a:r>
              <a:rPr lang="ja-JP" altLang="en-US" sz="2400" dirty="0"/>
              <a:t>仕事終わりのシャワーが好き</a:t>
            </a:r>
            <a:endParaRPr lang="en-US" altLang="ja-JP" sz="2400" dirty="0"/>
          </a:p>
          <a:p>
            <a:r>
              <a:rPr kumimoji="1" lang="ja-JP" altLang="en-US" sz="2400" dirty="0"/>
              <a:t>野球観戦が楽しい</a:t>
            </a:r>
            <a:endParaRPr kumimoji="1" lang="en-US" altLang="ja-JP" sz="2400" dirty="0"/>
          </a:p>
          <a:p>
            <a:endParaRPr lang="en-US" altLang="ja-JP" sz="2400" dirty="0"/>
          </a:p>
          <a:p>
            <a:r>
              <a:rPr kumimoji="1" lang="ja-JP" altLang="en-US" sz="2400" dirty="0"/>
              <a:t>・不満</a:t>
            </a:r>
            <a:endParaRPr kumimoji="1" lang="en-US" altLang="ja-JP" sz="2400" dirty="0"/>
          </a:p>
          <a:p>
            <a:r>
              <a:rPr kumimoji="1" lang="ja-JP" altLang="en-US" sz="2400" dirty="0"/>
              <a:t>仕事がつかれてなかなか運動が出来ない。</a:t>
            </a:r>
            <a:endParaRPr kumimoji="1" lang="en-US" altLang="ja-JP" sz="2400" dirty="0"/>
          </a:p>
          <a:p>
            <a:r>
              <a:rPr lang="ja-JP" altLang="en-US" sz="2400" dirty="0"/>
              <a:t>大学時代に比べて体重の増加が気になる。</a:t>
            </a:r>
            <a:endParaRPr kumimoji="1" lang="en-US" altLang="ja-JP" sz="2400" dirty="0"/>
          </a:p>
          <a:p>
            <a:endParaRPr lang="en-US" altLang="ja-JP" dirty="0"/>
          </a:p>
          <a:p>
            <a:endParaRPr kumimoji="1" lang="en-US" altLang="ja-JP" dirty="0"/>
          </a:p>
          <a:p>
            <a:endParaRPr kumimoji="1" lang="ja-JP" altLang="en-US" dirty="0"/>
          </a:p>
        </p:txBody>
      </p:sp>
      <p:sp>
        <p:nvSpPr>
          <p:cNvPr id="9" name="爆発: 8 pt 8">
            <a:extLst>
              <a:ext uri="{FF2B5EF4-FFF2-40B4-BE49-F238E27FC236}">
                <a16:creationId xmlns:a16="http://schemas.microsoft.com/office/drawing/2014/main" id="{E998C532-10BE-3E9E-672A-5463EEA1F4B0}"/>
              </a:ext>
            </a:extLst>
          </p:cNvPr>
          <p:cNvSpPr/>
          <p:nvPr/>
        </p:nvSpPr>
        <p:spPr>
          <a:xfrm rot="20357612">
            <a:off x="2545753" y="1370949"/>
            <a:ext cx="6821120" cy="4763728"/>
          </a:xfrm>
          <a:prstGeom prst="irregularSeal1">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3200" b="1" dirty="0">
                <a:ln w="6600">
                  <a:solidFill>
                    <a:schemeClr val="accent2"/>
                  </a:solidFill>
                  <a:prstDash val="solid"/>
                </a:ln>
                <a:solidFill>
                  <a:srgbClr val="FF0000"/>
                </a:solidFill>
                <a:effectLst>
                  <a:outerShdw dist="38100" dir="2700000" algn="tl" rotWithShape="0">
                    <a:schemeClr val="accent2"/>
                  </a:outerShdw>
                </a:effectLst>
              </a:rPr>
              <a:t>そんな人向けに！</a:t>
            </a:r>
          </a:p>
        </p:txBody>
      </p:sp>
    </p:spTree>
    <p:extLst>
      <p:ext uri="{BB962C8B-B14F-4D97-AF65-F5344CB8AC3E}">
        <p14:creationId xmlns:p14="http://schemas.microsoft.com/office/powerpoint/2010/main" val="125927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iterate type="lt">
                                    <p:tmPct val="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iterate type="lt">
                                    <p:tmPct val="0"/>
                                  </p:iterate>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 calcmode="lin" valueType="num">
                                      <p:cBhvr>
                                        <p:cTn id="17" dur="500" fill="hold"/>
                                        <p:tgtEl>
                                          <p:spTgt spid="8"/>
                                        </p:tgtEl>
                                        <p:attrNameLst>
                                          <p:attrName>style.rotation</p:attrName>
                                        </p:attrNameLst>
                                      </p:cBhvr>
                                      <p:tavLst>
                                        <p:tav tm="0">
                                          <p:val>
                                            <p:fltVal val="360"/>
                                          </p:val>
                                        </p:tav>
                                        <p:tav tm="100000">
                                          <p:val>
                                            <p:fltVal val="0"/>
                                          </p:val>
                                        </p:tav>
                                      </p:tavLst>
                                    </p:anim>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iterate type="lt">
                                    <p:tmPct val="0"/>
                                  </p:iterate>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 calcmode="lin" valueType="num">
                                      <p:cBhvr>
                                        <p:cTn id="25" dur="500" fill="hold"/>
                                        <p:tgtEl>
                                          <p:spTgt spid="7"/>
                                        </p:tgtEl>
                                        <p:attrNameLst>
                                          <p:attrName>style.rotation</p:attrName>
                                        </p:attrNameLst>
                                      </p:cBhvr>
                                      <p:tavLst>
                                        <p:tav tm="0">
                                          <p:val>
                                            <p:fltVal val="360"/>
                                          </p:val>
                                        </p:tav>
                                        <p:tav tm="100000">
                                          <p:val>
                                            <p:fltVal val="0"/>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26" presetClass="emph" presetSubtype="0" fill="hold" grpId="1" nodeType="withEffect">
                                  <p:stCondLst>
                                    <p:cond delay="0"/>
                                  </p:stCondLst>
                                  <p:iterate type="lt">
                                    <p:tmPct val="0"/>
                                  </p:iterate>
                                  <p:childTnLst>
                                    <p:animEffect transition="out" filter="fade">
                                      <p:cBhvr>
                                        <p:cTn id="33" dur="500" tmFilter="0, 0; .2, .5; .8, .5; 1, 0"/>
                                        <p:tgtEl>
                                          <p:spTgt spid="6"/>
                                        </p:tgtEl>
                                      </p:cBhvr>
                                    </p:animEffect>
                                    <p:animScale>
                                      <p:cBhvr>
                                        <p:cTn id="34" dur="250" autoRev="1" fill="hold"/>
                                        <p:tgtEl>
                                          <p:spTgt spid="6"/>
                                        </p:tgtEl>
                                      </p:cBhvr>
                                      <p:by x="105000" y="105000"/>
                                    </p:animScale>
                                  </p:childTnLst>
                                </p:cTn>
                              </p:par>
                              <p:par>
                                <p:cTn id="35" presetID="26" presetClass="emph" presetSubtype="0" fill="hold" grpId="1" nodeType="withEffect">
                                  <p:stCondLst>
                                    <p:cond delay="0"/>
                                  </p:stCondLst>
                                  <p:iterate type="lt">
                                    <p:tmPct val="0"/>
                                  </p:iterate>
                                  <p:childTnLst>
                                    <p:animEffect transition="out" filter="fade">
                                      <p:cBhvr>
                                        <p:cTn id="36" dur="500" tmFilter="0, 0; .2, .5; .8, .5; 1, 0"/>
                                        <p:tgtEl>
                                          <p:spTgt spid="8"/>
                                        </p:tgtEl>
                                      </p:cBhvr>
                                    </p:animEffect>
                                    <p:animScale>
                                      <p:cBhvr>
                                        <p:cTn id="37" dur="250" autoRev="1" fill="hold"/>
                                        <p:tgtEl>
                                          <p:spTgt spid="8"/>
                                        </p:tgtEl>
                                      </p:cBhvr>
                                      <p:by x="105000" y="105000"/>
                                    </p:animScale>
                                  </p:childTnLst>
                                </p:cTn>
                              </p:par>
                              <p:par>
                                <p:cTn id="38" presetID="26" presetClass="emph" presetSubtype="0" fill="hold" grpId="1" nodeType="withEffect">
                                  <p:stCondLst>
                                    <p:cond delay="0"/>
                                  </p:stCondLst>
                                  <p:iterate type="lt">
                                    <p:tmPct val="0"/>
                                  </p:iterate>
                                  <p:childTnLst>
                                    <p:animEffect transition="out" filter="fade">
                                      <p:cBhvr>
                                        <p:cTn id="39" dur="500" tmFilter="0, 0; .2, .5; .8, .5; 1, 0"/>
                                        <p:tgtEl>
                                          <p:spTgt spid="7"/>
                                        </p:tgtEl>
                                      </p:cBhvr>
                                    </p:animEffect>
                                    <p:animScale>
                                      <p:cBhvr>
                                        <p:cTn id="40" dur="250" autoRev="1" fill="hold"/>
                                        <p:tgtEl>
                                          <p:spTgt spid="7"/>
                                        </p:tgtEl>
                                      </p:cBhvr>
                                      <p:by x="105000" y="105000"/>
                                    </p:animScale>
                                  </p:childTnLst>
                                </p:cTn>
                              </p:par>
                            </p:childTnLst>
                          </p:cTn>
                        </p:par>
                        <p:par>
                          <p:cTn id="41" fill="hold">
                            <p:stCondLst>
                              <p:cond delay="500"/>
                            </p:stCondLst>
                            <p:childTnLst>
                              <p:par>
                                <p:cTn id="42" presetID="53" presetClass="entr" presetSubtype="16"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p:cTn id="44" dur="250" fill="hold"/>
                                        <p:tgtEl>
                                          <p:spTgt spid="9"/>
                                        </p:tgtEl>
                                        <p:attrNameLst>
                                          <p:attrName>ppt_w</p:attrName>
                                        </p:attrNameLst>
                                      </p:cBhvr>
                                      <p:tavLst>
                                        <p:tav tm="0">
                                          <p:val>
                                            <p:fltVal val="0"/>
                                          </p:val>
                                        </p:tav>
                                        <p:tav tm="100000">
                                          <p:val>
                                            <p:strVal val="#ppt_w"/>
                                          </p:val>
                                        </p:tav>
                                      </p:tavLst>
                                    </p:anim>
                                    <p:anim calcmode="lin" valueType="num">
                                      <p:cBhvr>
                                        <p:cTn id="45" dur="250" fill="hold"/>
                                        <p:tgtEl>
                                          <p:spTgt spid="9"/>
                                        </p:tgtEl>
                                        <p:attrNameLst>
                                          <p:attrName>ppt_h</p:attrName>
                                        </p:attrNameLst>
                                      </p:cBhvr>
                                      <p:tavLst>
                                        <p:tav tm="0">
                                          <p:val>
                                            <p:fltVal val="0"/>
                                          </p:val>
                                        </p:tav>
                                        <p:tav tm="100000">
                                          <p:val>
                                            <p:strVal val="#ppt_h"/>
                                          </p:val>
                                        </p:tav>
                                      </p:tavLst>
                                    </p:anim>
                                    <p:animEffect transition="in" filter="fade">
                                      <p:cBhvr>
                                        <p:cTn id="46"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雨 が含まれている画像&#10;&#10;自動的に生成された説明">
            <a:extLst>
              <a:ext uri="{FF2B5EF4-FFF2-40B4-BE49-F238E27FC236}">
                <a16:creationId xmlns:a16="http://schemas.microsoft.com/office/drawing/2014/main" id="{805DF4CF-5FD4-5991-46E5-672B7AA77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031873" cy="1015663"/>
          </a:xfrm>
          <a:prstGeom prst="rect">
            <a:avLst/>
          </a:prstGeom>
          <a:noFill/>
        </p:spPr>
        <p:txBody>
          <a:bodyPr wrap="none" rtlCol="0">
            <a:spAutoFit/>
          </a:bodyPr>
          <a:lstStyle/>
          <a:p>
            <a:r>
              <a:rPr kumimoji="1" lang="ja-JP" altLang="en-US" sz="6000" dirty="0"/>
              <a:t>発表の流れ</a:t>
            </a:r>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768624" y="1407821"/>
            <a:ext cx="4399120"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１</a:t>
            </a:r>
            <a:r>
              <a:rPr lang="en-US" altLang="ja-JP" sz="4000" dirty="0">
                <a:solidFill>
                  <a:schemeClr val="accent1">
                    <a:lumMod val="40000"/>
                    <a:lumOff val="60000"/>
                  </a:schemeClr>
                </a:solidFill>
              </a:rPr>
              <a:t>.</a:t>
            </a:r>
            <a:r>
              <a:rPr lang="ja-JP" altLang="en-US" sz="4000" dirty="0">
                <a:solidFill>
                  <a:schemeClr val="accent1">
                    <a:lumMod val="40000"/>
                    <a:lumOff val="60000"/>
                  </a:schemeClr>
                </a:solidFill>
              </a:rPr>
              <a:t>ドアラとは？</a:t>
            </a:r>
            <a:endParaRPr kumimoji="1" lang="ja-JP" altLang="en-US" sz="4000" dirty="0">
              <a:solidFill>
                <a:schemeClr val="accent1">
                  <a:lumMod val="40000"/>
                  <a:lumOff val="60000"/>
                </a:schemeClr>
              </a:solidFill>
            </a:endParaRPr>
          </a:p>
        </p:txBody>
      </p:sp>
      <p:sp>
        <p:nvSpPr>
          <p:cNvPr id="5" name="テキスト ボックス 4">
            <a:extLst>
              <a:ext uri="{FF2B5EF4-FFF2-40B4-BE49-F238E27FC236}">
                <a16:creationId xmlns:a16="http://schemas.microsoft.com/office/drawing/2014/main" id="{C6733EF7-C19D-C76C-55E5-7CD6203DED85}"/>
              </a:ext>
            </a:extLst>
          </p:cNvPr>
          <p:cNvSpPr txBox="1"/>
          <p:nvPr/>
        </p:nvSpPr>
        <p:spPr>
          <a:xfrm>
            <a:off x="768624" y="2829045"/>
            <a:ext cx="5729157" cy="707886"/>
          </a:xfrm>
          <a:prstGeom prst="rect">
            <a:avLst/>
          </a:prstGeom>
          <a:noFill/>
        </p:spPr>
        <p:txBody>
          <a:bodyPr wrap="square" rtlCol="0">
            <a:spAutoFit/>
          </a:bodyPr>
          <a:lstStyle/>
          <a:p>
            <a:r>
              <a:rPr lang="ja-JP" altLang="en-US" sz="4000" dirty="0"/>
              <a:t>３</a:t>
            </a:r>
            <a:r>
              <a:rPr lang="en-US" altLang="ja-JP" sz="4000" dirty="0"/>
              <a:t>.</a:t>
            </a:r>
            <a:r>
              <a:rPr kumimoji="1" lang="ja-JP" altLang="en-US" sz="4000" dirty="0"/>
              <a:t>今回の開発テーマ</a:t>
            </a:r>
          </a:p>
        </p:txBody>
      </p:sp>
      <p:sp>
        <p:nvSpPr>
          <p:cNvPr id="6" name="テキスト ボックス 5">
            <a:extLst>
              <a:ext uri="{FF2B5EF4-FFF2-40B4-BE49-F238E27FC236}">
                <a16:creationId xmlns:a16="http://schemas.microsoft.com/office/drawing/2014/main" id="{EFFAC4F4-BA57-EF26-7916-E67A63F7F74E}"/>
              </a:ext>
            </a:extLst>
          </p:cNvPr>
          <p:cNvSpPr txBox="1"/>
          <p:nvPr/>
        </p:nvSpPr>
        <p:spPr>
          <a:xfrm>
            <a:off x="768625" y="2118433"/>
            <a:ext cx="5327375" cy="707886"/>
          </a:xfrm>
          <a:prstGeom prst="rect">
            <a:avLst/>
          </a:prstGeom>
          <a:noFill/>
        </p:spPr>
        <p:txBody>
          <a:bodyPr wrap="square" rtlCol="0">
            <a:spAutoFit/>
          </a:bodyPr>
          <a:lstStyle/>
          <a:p>
            <a:r>
              <a:rPr lang="ja-JP" altLang="en-US" sz="4000" dirty="0">
                <a:solidFill>
                  <a:schemeClr val="accent1">
                    <a:lumMod val="40000"/>
                    <a:lumOff val="60000"/>
                  </a:schemeClr>
                </a:solidFill>
              </a:rPr>
              <a:t>２</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ペルソナについて</a:t>
            </a:r>
          </a:p>
        </p:txBody>
      </p:sp>
      <p:sp>
        <p:nvSpPr>
          <p:cNvPr id="8" name="テキスト ボックス 7">
            <a:extLst>
              <a:ext uri="{FF2B5EF4-FFF2-40B4-BE49-F238E27FC236}">
                <a16:creationId xmlns:a16="http://schemas.microsoft.com/office/drawing/2014/main" id="{430D41AC-B09B-C9F0-C65C-C096E46ECFCA}"/>
              </a:ext>
            </a:extLst>
          </p:cNvPr>
          <p:cNvSpPr txBox="1"/>
          <p:nvPr/>
        </p:nvSpPr>
        <p:spPr>
          <a:xfrm>
            <a:off x="768624" y="3536931"/>
            <a:ext cx="6560430" cy="707886"/>
          </a:xfrm>
          <a:prstGeom prst="rect">
            <a:avLst/>
          </a:prstGeom>
          <a:noFill/>
        </p:spPr>
        <p:txBody>
          <a:bodyPr wrap="square" rtlCol="0">
            <a:spAutoFit/>
          </a:bodyPr>
          <a:lstStyle/>
          <a:p>
            <a:r>
              <a:rPr lang="ja-JP" altLang="en-US" sz="4000" dirty="0"/>
              <a:t>４</a:t>
            </a:r>
            <a:r>
              <a:rPr lang="en-US" altLang="ja-JP" sz="4000" dirty="0"/>
              <a:t>.</a:t>
            </a:r>
            <a:r>
              <a:rPr kumimoji="1" lang="ja-JP" altLang="en-US" sz="4000" dirty="0"/>
              <a:t>デモンストレーション</a:t>
            </a:r>
            <a:endParaRPr kumimoji="1" lang="en-US" altLang="ja-JP" sz="4000" dirty="0"/>
          </a:p>
        </p:txBody>
      </p:sp>
      <p:sp>
        <p:nvSpPr>
          <p:cNvPr id="9" name="テキスト ボックス 8">
            <a:extLst>
              <a:ext uri="{FF2B5EF4-FFF2-40B4-BE49-F238E27FC236}">
                <a16:creationId xmlns:a16="http://schemas.microsoft.com/office/drawing/2014/main" id="{C39B38B4-3C81-3F79-CBD7-959A623E1F9B}"/>
              </a:ext>
            </a:extLst>
          </p:cNvPr>
          <p:cNvSpPr txBox="1"/>
          <p:nvPr/>
        </p:nvSpPr>
        <p:spPr>
          <a:xfrm>
            <a:off x="768624" y="4244817"/>
            <a:ext cx="6283339" cy="707886"/>
          </a:xfrm>
          <a:prstGeom prst="rect">
            <a:avLst/>
          </a:prstGeom>
          <a:noFill/>
        </p:spPr>
        <p:txBody>
          <a:bodyPr wrap="square" rtlCol="0">
            <a:spAutoFit/>
          </a:bodyPr>
          <a:lstStyle/>
          <a:p>
            <a:r>
              <a:rPr kumimoji="1" lang="ja-JP" altLang="en-US" sz="4000" dirty="0"/>
              <a:t>５</a:t>
            </a:r>
            <a:r>
              <a:rPr lang="en-US" altLang="ja-JP" sz="4000" dirty="0"/>
              <a:t>.</a:t>
            </a:r>
            <a:r>
              <a:rPr kumimoji="1" lang="ja-JP" altLang="en-US" sz="4000" dirty="0"/>
              <a:t>工夫点、力を入れた点</a:t>
            </a:r>
          </a:p>
        </p:txBody>
      </p:sp>
      <p:sp>
        <p:nvSpPr>
          <p:cNvPr id="10" name="テキスト ボックス 9">
            <a:extLst>
              <a:ext uri="{FF2B5EF4-FFF2-40B4-BE49-F238E27FC236}">
                <a16:creationId xmlns:a16="http://schemas.microsoft.com/office/drawing/2014/main" id="{54AA6FD7-9864-2BE4-67F5-5F7AA9D4C4FF}"/>
              </a:ext>
            </a:extLst>
          </p:cNvPr>
          <p:cNvSpPr txBox="1"/>
          <p:nvPr/>
        </p:nvSpPr>
        <p:spPr>
          <a:xfrm>
            <a:off x="768623" y="4952703"/>
            <a:ext cx="3445567" cy="707886"/>
          </a:xfrm>
          <a:prstGeom prst="rect">
            <a:avLst/>
          </a:prstGeom>
          <a:noFill/>
        </p:spPr>
        <p:txBody>
          <a:bodyPr wrap="square" rtlCol="0">
            <a:spAutoFit/>
          </a:bodyPr>
          <a:lstStyle/>
          <a:p>
            <a:r>
              <a:rPr kumimoji="1" lang="ja-JP" altLang="en-US" sz="4000" dirty="0"/>
              <a:t>６</a:t>
            </a:r>
            <a:r>
              <a:rPr lang="en-US" altLang="ja-JP" sz="4000" dirty="0"/>
              <a:t>.</a:t>
            </a:r>
            <a:r>
              <a:rPr kumimoji="1" lang="ja-JP" altLang="en-US" sz="4000" dirty="0"/>
              <a:t>苦労した点</a:t>
            </a:r>
          </a:p>
        </p:txBody>
      </p:sp>
      <p:sp>
        <p:nvSpPr>
          <p:cNvPr id="11" name="テキスト ボックス 10">
            <a:extLst>
              <a:ext uri="{FF2B5EF4-FFF2-40B4-BE49-F238E27FC236}">
                <a16:creationId xmlns:a16="http://schemas.microsoft.com/office/drawing/2014/main" id="{D0C03CEB-4503-8966-EAFB-E8736E3BA17C}"/>
              </a:ext>
            </a:extLst>
          </p:cNvPr>
          <p:cNvSpPr txBox="1"/>
          <p:nvPr/>
        </p:nvSpPr>
        <p:spPr>
          <a:xfrm>
            <a:off x="768624" y="5660589"/>
            <a:ext cx="2016139" cy="707886"/>
          </a:xfrm>
          <a:prstGeom prst="rect">
            <a:avLst/>
          </a:prstGeom>
          <a:noFill/>
        </p:spPr>
        <p:txBody>
          <a:bodyPr wrap="square" rtlCol="0">
            <a:spAutoFit/>
          </a:bodyPr>
          <a:lstStyle/>
          <a:p>
            <a:r>
              <a:rPr kumimoji="1" lang="ja-JP" altLang="en-US" sz="4000" dirty="0"/>
              <a:t>７</a:t>
            </a:r>
            <a:r>
              <a:rPr lang="en-US" altLang="ja-JP" sz="4000" dirty="0"/>
              <a:t>.</a:t>
            </a:r>
            <a:r>
              <a:rPr lang="ja-JP" altLang="en-US" sz="4000" dirty="0"/>
              <a:t>感想</a:t>
            </a:r>
            <a:endParaRPr kumimoji="1" lang="ja-JP" altLang="en-US" sz="4000" dirty="0"/>
          </a:p>
        </p:txBody>
      </p:sp>
    </p:spTree>
    <p:extLst>
      <p:ext uri="{BB962C8B-B14F-4D97-AF65-F5344CB8AC3E}">
        <p14:creationId xmlns:p14="http://schemas.microsoft.com/office/powerpoint/2010/main" val="372380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5"/>
                                        </p:tgtEl>
                                        <p:attrNameLst>
                                          <p:attrName>ppt_x</p:attrName>
                                          <p:attrName>ppt_y</p:attrName>
                                        </p:attrNameLst>
                                      </p:cBhvr>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雨 が含まれている画像&#10;&#10;自動的に生成された説明">
            <a:extLst>
              <a:ext uri="{FF2B5EF4-FFF2-40B4-BE49-F238E27FC236}">
                <a16:creationId xmlns:a16="http://schemas.microsoft.com/office/drawing/2014/main" id="{D81D7A07-ED4A-48CC-38B2-DCCF1820E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7308411" cy="1015663"/>
          </a:xfrm>
          <a:prstGeom prst="rect">
            <a:avLst/>
          </a:prstGeom>
          <a:noFill/>
        </p:spPr>
        <p:txBody>
          <a:bodyPr wrap="none" rtlCol="0">
            <a:spAutoFit/>
          </a:bodyPr>
          <a:lstStyle/>
          <a:p>
            <a:r>
              <a:rPr lang="ja-JP" altLang="en-US" sz="6000" dirty="0"/>
              <a:t>３</a:t>
            </a:r>
            <a:r>
              <a:rPr lang="en-US" altLang="ja-JP" sz="6000" dirty="0"/>
              <a:t>.</a:t>
            </a:r>
            <a:r>
              <a:rPr kumimoji="1" lang="ja-JP" altLang="en-US" sz="6000" dirty="0"/>
              <a:t>今回の開発テーマ</a:t>
            </a:r>
          </a:p>
        </p:txBody>
      </p:sp>
      <p:sp>
        <p:nvSpPr>
          <p:cNvPr id="7" name="テキスト ボックス 6">
            <a:extLst>
              <a:ext uri="{FF2B5EF4-FFF2-40B4-BE49-F238E27FC236}">
                <a16:creationId xmlns:a16="http://schemas.microsoft.com/office/drawing/2014/main" id="{499522AD-4CB7-694B-0158-E5A05320BD11}"/>
              </a:ext>
            </a:extLst>
          </p:cNvPr>
          <p:cNvSpPr txBox="1"/>
          <p:nvPr/>
        </p:nvSpPr>
        <p:spPr>
          <a:xfrm>
            <a:off x="1536122" y="3336667"/>
            <a:ext cx="9405147" cy="1200329"/>
          </a:xfrm>
          <a:prstGeom prst="rect">
            <a:avLst/>
          </a:prstGeom>
          <a:noFill/>
        </p:spPr>
        <p:txBody>
          <a:bodyPr wrap="square" rtlCol="0">
            <a:spAutoFit/>
          </a:bodyPr>
          <a:lstStyle/>
          <a:p>
            <a:r>
              <a:rPr kumimoji="1" lang="ja-JP" altLang="en-US" sz="7200" dirty="0"/>
              <a:t>ヘルスケア管理アプリ</a:t>
            </a:r>
          </a:p>
        </p:txBody>
      </p:sp>
      <p:pic>
        <p:nvPicPr>
          <p:cNvPr id="5" name="グラフィックス 4" descr="青写真 単色塗りつぶし">
            <a:extLst>
              <a:ext uri="{FF2B5EF4-FFF2-40B4-BE49-F238E27FC236}">
                <a16:creationId xmlns:a16="http://schemas.microsoft.com/office/drawing/2014/main" id="{D248FF17-AA7E-4182-1925-E548C398C7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1495" y="5451763"/>
            <a:ext cx="914400" cy="914400"/>
          </a:xfrm>
          <a:prstGeom prst="rect">
            <a:avLst/>
          </a:prstGeom>
        </p:spPr>
      </p:pic>
      <p:pic>
        <p:nvPicPr>
          <p:cNvPr id="8" name="グラフィックス 7" descr="体重の増加 単色塗りつぶし">
            <a:extLst>
              <a:ext uri="{FF2B5EF4-FFF2-40B4-BE49-F238E27FC236}">
                <a16:creationId xmlns:a16="http://schemas.microsoft.com/office/drawing/2014/main" id="{A9746FBD-760C-F182-9D0B-680158F2B4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97005" y="5451763"/>
            <a:ext cx="914400" cy="914400"/>
          </a:xfrm>
          <a:prstGeom prst="rect">
            <a:avLst/>
          </a:prstGeom>
        </p:spPr>
      </p:pic>
      <p:pic>
        <p:nvPicPr>
          <p:cNvPr id="10" name="グラフィックス 9" descr="医師男性 単色塗りつぶし">
            <a:extLst>
              <a:ext uri="{FF2B5EF4-FFF2-40B4-BE49-F238E27FC236}">
                <a16:creationId xmlns:a16="http://schemas.microsoft.com/office/drawing/2014/main" id="{5A3D6555-A0D7-2421-2B54-88404F3051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89250" y="5451763"/>
            <a:ext cx="914400" cy="914400"/>
          </a:xfrm>
          <a:prstGeom prst="rect">
            <a:avLst/>
          </a:prstGeom>
        </p:spPr>
      </p:pic>
      <p:pic>
        <p:nvPicPr>
          <p:cNvPr id="12" name="グラフィックス 11" descr="医師女性 単色塗りつぶし">
            <a:extLst>
              <a:ext uri="{FF2B5EF4-FFF2-40B4-BE49-F238E27FC236}">
                <a16:creationId xmlns:a16="http://schemas.microsoft.com/office/drawing/2014/main" id="{3E28D987-EF95-6EEF-761F-BF9B22B39B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73740" y="5451763"/>
            <a:ext cx="914400" cy="914400"/>
          </a:xfrm>
          <a:prstGeom prst="rect">
            <a:avLst/>
          </a:prstGeom>
        </p:spPr>
      </p:pic>
      <p:pic>
        <p:nvPicPr>
          <p:cNvPr id="14" name="グラフィックス 13" descr="ランチ ボックス 単色塗りつぶし">
            <a:extLst>
              <a:ext uri="{FF2B5EF4-FFF2-40B4-BE49-F238E27FC236}">
                <a16:creationId xmlns:a16="http://schemas.microsoft.com/office/drawing/2014/main" id="{C66A7B27-7F18-3CD8-EDEA-DD43F69A06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30920" y="5451763"/>
            <a:ext cx="914400" cy="914400"/>
          </a:xfrm>
          <a:prstGeom prst="rect">
            <a:avLst/>
          </a:prstGeom>
        </p:spPr>
      </p:pic>
    </p:spTree>
    <p:extLst>
      <p:ext uri="{BB962C8B-B14F-4D97-AF65-F5344CB8AC3E}">
        <p14:creationId xmlns:p14="http://schemas.microsoft.com/office/powerpoint/2010/main" val="356236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600" tmFilter="0, 0; .2, .5; .8, .5; 1, 0"/>
                                        <p:tgtEl>
                                          <p:spTgt spid="7"/>
                                        </p:tgtEl>
                                      </p:cBhvr>
                                    </p:animEffect>
                                    <p:animScale>
                                      <p:cBhvr>
                                        <p:cTn id="11" dur="300" autoRev="1" fill="hold"/>
                                        <p:tgtEl>
                                          <p:spTgt spid="7"/>
                                        </p:tgtEl>
                                      </p:cBhvr>
                                      <p:by x="105000" y="105000"/>
                                    </p:animScale>
                                  </p:childTnLst>
                                </p:cTn>
                              </p:par>
                            </p:childTnLst>
                          </p:cTn>
                        </p:par>
                        <p:par>
                          <p:cTn id="12" fill="hold">
                            <p:stCondLst>
                              <p:cond delay="1100"/>
                            </p:stCondLst>
                            <p:childTnLst>
                              <p:par>
                                <p:cTn id="13" presetID="31"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250" fill="hold"/>
                                        <p:tgtEl>
                                          <p:spTgt spid="8"/>
                                        </p:tgtEl>
                                        <p:attrNameLst>
                                          <p:attrName>ppt_w</p:attrName>
                                        </p:attrNameLst>
                                      </p:cBhvr>
                                      <p:tavLst>
                                        <p:tav tm="0">
                                          <p:val>
                                            <p:fltVal val="0"/>
                                          </p:val>
                                        </p:tav>
                                        <p:tav tm="100000">
                                          <p:val>
                                            <p:strVal val="#ppt_w"/>
                                          </p:val>
                                        </p:tav>
                                      </p:tavLst>
                                    </p:anim>
                                    <p:anim calcmode="lin" valueType="num">
                                      <p:cBhvr>
                                        <p:cTn id="16" dur="250" fill="hold"/>
                                        <p:tgtEl>
                                          <p:spTgt spid="8"/>
                                        </p:tgtEl>
                                        <p:attrNameLst>
                                          <p:attrName>ppt_h</p:attrName>
                                        </p:attrNameLst>
                                      </p:cBhvr>
                                      <p:tavLst>
                                        <p:tav tm="0">
                                          <p:val>
                                            <p:fltVal val="0"/>
                                          </p:val>
                                        </p:tav>
                                        <p:tav tm="100000">
                                          <p:val>
                                            <p:strVal val="#ppt_h"/>
                                          </p:val>
                                        </p:tav>
                                      </p:tavLst>
                                    </p:anim>
                                    <p:anim calcmode="lin" valueType="num">
                                      <p:cBhvr>
                                        <p:cTn id="17" dur="250" fill="hold"/>
                                        <p:tgtEl>
                                          <p:spTgt spid="8"/>
                                        </p:tgtEl>
                                        <p:attrNameLst>
                                          <p:attrName>style.rotation</p:attrName>
                                        </p:attrNameLst>
                                      </p:cBhvr>
                                      <p:tavLst>
                                        <p:tav tm="0">
                                          <p:val>
                                            <p:fltVal val="90"/>
                                          </p:val>
                                        </p:tav>
                                        <p:tav tm="100000">
                                          <p:val>
                                            <p:fltVal val="0"/>
                                          </p:val>
                                        </p:tav>
                                      </p:tavLst>
                                    </p:anim>
                                    <p:animEffect transition="in" filter="fade">
                                      <p:cBhvr>
                                        <p:cTn id="18" dur="250"/>
                                        <p:tgtEl>
                                          <p:spTgt spid="8"/>
                                        </p:tgtEl>
                                      </p:cBhvr>
                                    </p:animEffect>
                                  </p:childTnLst>
                                </p:cTn>
                              </p:par>
                            </p:childTnLst>
                          </p:cTn>
                        </p:par>
                        <p:par>
                          <p:cTn id="19" fill="hold">
                            <p:stCondLst>
                              <p:cond delay="1350"/>
                            </p:stCondLst>
                            <p:childTnLst>
                              <p:par>
                                <p:cTn id="20" presetID="31"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250" fill="hold"/>
                                        <p:tgtEl>
                                          <p:spTgt spid="10"/>
                                        </p:tgtEl>
                                        <p:attrNameLst>
                                          <p:attrName>ppt_w</p:attrName>
                                        </p:attrNameLst>
                                      </p:cBhvr>
                                      <p:tavLst>
                                        <p:tav tm="0">
                                          <p:val>
                                            <p:fltVal val="0"/>
                                          </p:val>
                                        </p:tav>
                                        <p:tav tm="100000">
                                          <p:val>
                                            <p:strVal val="#ppt_w"/>
                                          </p:val>
                                        </p:tav>
                                      </p:tavLst>
                                    </p:anim>
                                    <p:anim calcmode="lin" valueType="num">
                                      <p:cBhvr>
                                        <p:cTn id="23" dur="250" fill="hold"/>
                                        <p:tgtEl>
                                          <p:spTgt spid="10"/>
                                        </p:tgtEl>
                                        <p:attrNameLst>
                                          <p:attrName>ppt_h</p:attrName>
                                        </p:attrNameLst>
                                      </p:cBhvr>
                                      <p:tavLst>
                                        <p:tav tm="0">
                                          <p:val>
                                            <p:fltVal val="0"/>
                                          </p:val>
                                        </p:tav>
                                        <p:tav tm="100000">
                                          <p:val>
                                            <p:strVal val="#ppt_h"/>
                                          </p:val>
                                        </p:tav>
                                      </p:tavLst>
                                    </p:anim>
                                    <p:anim calcmode="lin" valueType="num">
                                      <p:cBhvr>
                                        <p:cTn id="24" dur="250" fill="hold"/>
                                        <p:tgtEl>
                                          <p:spTgt spid="10"/>
                                        </p:tgtEl>
                                        <p:attrNameLst>
                                          <p:attrName>style.rotation</p:attrName>
                                        </p:attrNameLst>
                                      </p:cBhvr>
                                      <p:tavLst>
                                        <p:tav tm="0">
                                          <p:val>
                                            <p:fltVal val="90"/>
                                          </p:val>
                                        </p:tav>
                                        <p:tav tm="100000">
                                          <p:val>
                                            <p:fltVal val="0"/>
                                          </p:val>
                                        </p:tav>
                                      </p:tavLst>
                                    </p:anim>
                                    <p:animEffect transition="in" filter="fade">
                                      <p:cBhvr>
                                        <p:cTn id="25" dur="250"/>
                                        <p:tgtEl>
                                          <p:spTgt spid="10"/>
                                        </p:tgtEl>
                                      </p:cBhvr>
                                    </p:animEffect>
                                  </p:childTnLst>
                                </p:cTn>
                              </p:par>
                            </p:childTnLst>
                          </p:cTn>
                        </p:par>
                        <p:par>
                          <p:cTn id="26" fill="hold">
                            <p:stCondLst>
                              <p:cond delay="1600"/>
                            </p:stCondLst>
                            <p:childTnLst>
                              <p:par>
                                <p:cTn id="27" presetID="31"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250" fill="hold"/>
                                        <p:tgtEl>
                                          <p:spTgt spid="5"/>
                                        </p:tgtEl>
                                        <p:attrNameLst>
                                          <p:attrName>ppt_w</p:attrName>
                                        </p:attrNameLst>
                                      </p:cBhvr>
                                      <p:tavLst>
                                        <p:tav tm="0">
                                          <p:val>
                                            <p:fltVal val="0"/>
                                          </p:val>
                                        </p:tav>
                                        <p:tav tm="100000">
                                          <p:val>
                                            <p:strVal val="#ppt_w"/>
                                          </p:val>
                                        </p:tav>
                                      </p:tavLst>
                                    </p:anim>
                                    <p:anim calcmode="lin" valueType="num">
                                      <p:cBhvr>
                                        <p:cTn id="30" dur="250" fill="hold"/>
                                        <p:tgtEl>
                                          <p:spTgt spid="5"/>
                                        </p:tgtEl>
                                        <p:attrNameLst>
                                          <p:attrName>ppt_h</p:attrName>
                                        </p:attrNameLst>
                                      </p:cBhvr>
                                      <p:tavLst>
                                        <p:tav tm="0">
                                          <p:val>
                                            <p:fltVal val="0"/>
                                          </p:val>
                                        </p:tav>
                                        <p:tav tm="100000">
                                          <p:val>
                                            <p:strVal val="#ppt_h"/>
                                          </p:val>
                                        </p:tav>
                                      </p:tavLst>
                                    </p:anim>
                                    <p:anim calcmode="lin" valueType="num">
                                      <p:cBhvr>
                                        <p:cTn id="31" dur="250" fill="hold"/>
                                        <p:tgtEl>
                                          <p:spTgt spid="5"/>
                                        </p:tgtEl>
                                        <p:attrNameLst>
                                          <p:attrName>style.rotation</p:attrName>
                                        </p:attrNameLst>
                                      </p:cBhvr>
                                      <p:tavLst>
                                        <p:tav tm="0">
                                          <p:val>
                                            <p:fltVal val="90"/>
                                          </p:val>
                                        </p:tav>
                                        <p:tav tm="100000">
                                          <p:val>
                                            <p:fltVal val="0"/>
                                          </p:val>
                                        </p:tav>
                                      </p:tavLst>
                                    </p:anim>
                                    <p:animEffect transition="in" filter="fade">
                                      <p:cBhvr>
                                        <p:cTn id="32" dur="250"/>
                                        <p:tgtEl>
                                          <p:spTgt spid="5"/>
                                        </p:tgtEl>
                                      </p:cBhvr>
                                    </p:animEffect>
                                  </p:childTnLst>
                                </p:cTn>
                              </p:par>
                            </p:childTnLst>
                          </p:cTn>
                        </p:par>
                        <p:par>
                          <p:cTn id="33" fill="hold">
                            <p:stCondLst>
                              <p:cond delay="1850"/>
                            </p:stCondLst>
                            <p:childTnLst>
                              <p:par>
                                <p:cTn id="34" presetID="31" presetClass="entr" presetSubtype="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250" fill="hold"/>
                                        <p:tgtEl>
                                          <p:spTgt spid="12"/>
                                        </p:tgtEl>
                                        <p:attrNameLst>
                                          <p:attrName>ppt_w</p:attrName>
                                        </p:attrNameLst>
                                      </p:cBhvr>
                                      <p:tavLst>
                                        <p:tav tm="0">
                                          <p:val>
                                            <p:fltVal val="0"/>
                                          </p:val>
                                        </p:tav>
                                        <p:tav tm="100000">
                                          <p:val>
                                            <p:strVal val="#ppt_w"/>
                                          </p:val>
                                        </p:tav>
                                      </p:tavLst>
                                    </p:anim>
                                    <p:anim calcmode="lin" valueType="num">
                                      <p:cBhvr>
                                        <p:cTn id="37" dur="250" fill="hold"/>
                                        <p:tgtEl>
                                          <p:spTgt spid="12"/>
                                        </p:tgtEl>
                                        <p:attrNameLst>
                                          <p:attrName>ppt_h</p:attrName>
                                        </p:attrNameLst>
                                      </p:cBhvr>
                                      <p:tavLst>
                                        <p:tav tm="0">
                                          <p:val>
                                            <p:fltVal val="0"/>
                                          </p:val>
                                        </p:tav>
                                        <p:tav tm="100000">
                                          <p:val>
                                            <p:strVal val="#ppt_h"/>
                                          </p:val>
                                        </p:tav>
                                      </p:tavLst>
                                    </p:anim>
                                    <p:anim calcmode="lin" valueType="num">
                                      <p:cBhvr>
                                        <p:cTn id="38" dur="250" fill="hold"/>
                                        <p:tgtEl>
                                          <p:spTgt spid="12"/>
                                        </p:tgtEl>
                                        <p:attrNameLst>
                                          <p:attrName>style.rotation</p:attrName>
                                        </p:attrNameLst>
                                      </p:cBhvr>
                                      <p:tavLst>
                                        <p:tav tm="0">
                                          <p:val>
                                            <p:fltVal val="90"/>
                                          </p:val>
                                        </p:tav>
                                        <p:tav tm="100000">
                                          <p:val>
                                            <p:fltVal val="0"/>
                                          </p:val>
                                        </p:tav>
                                      </p:tavLst>
                                    </p:anim>
                                    <p:animEffect transition="in" filter="fade">
                                      <p:cBhvr>
                                        <p:cTn id="39" dur="250"/>
                                        <p:tgtEl>
                                          <p:spTgt spid="12"/>
                                        </p:tgtEl>
                                      </p:cBhvr>
                                    </p:animEffect>
                                  </p:childTnLst>
                                </p:cTn>
                              </p:par>
                            </p:childTnLst>
                          </p:cTn>
                        </p:par>
                        <p:par>
                          <p:cTn id="40" fill="hold">
                            <p:stCondLst>
                              <p:cond delay="2100"/>
                            </p:stCondLst>
                            <p:childTnLst>
                              <p:par>
                                <p:cTn id="41" presetID="31"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250" fill="hold"/>
                                        <p:tgtEl>
                                          <p:spTgt spid="14"/>
                                        </p:tgtEl>
                                        <p:attrNameLst>
                                          <p:attrName>ppt_w</p:attrName>
                                        </p:attrNameLst>
                                      </p:cBhvr>
                                      <p:tavLst>
                                        <p:tav tm="0">
                                          <p:val>
                                            <p:fltVal val="0"/>
                                          </p:val>
                                        </p:tav>
                                        <p:tav tm="100000">
                                          <p:val>
                                            <p:strVal val="#ppt_w"/>
                                          </p:val>
                                        </p:tav>
                                      </p:tavLst>
                                    </p:anim>
                                    <p:anim calcmode="lin" valueType="num">
                                      <p:cBhvr>
                                        <p:cTn id="44" dur="250" fill="hold"/>
                                        <p:tgtEl>
                                          <p:spTgt spid="14"/>
                                        </p:tgtEl>
                                        <p:attrNameLst>
                                          <p:attrName>ppt_h</p:attrName>
                                        </p:attrNameLst>
                                      </p:cBhvr>
                                      <p:tavLst>
                                        <p:tav tm="0">
                                          <p:val>
                                            <p:fltVal val="0"/>
                                          </p:val>
                                        </p:tav>
                                        <p:tav tm="100000">
                                          <p:val>
                                            <p:strVal val="#ppt_h"/>
                                          </p:val>
                                        </p:tav>
                                      </p:tavLst>
                                    </p:anim>
                                    <p:anim calcmode="lin" valueType="num">
                                      <p:cBhvr>
                                        <p:cTn id="45" dur="250" fill="hold"/>
                                        <p:tgtEl>
                                          <p:spTgt spid="14"/>
                                        </p:tgtEl>
                                        <p:attrNameLst>
                                          <p:attrName>style.rotation</p:attrName>
                                        </p:attrNameLst>
                                      </p:cBhvr>
                                      <p:tavLst>
                                        <p:tav tm="0">
                                          <p:val>
                                            <p:fltVal val="90"/>
                                          </p:val>
                                        </p:tav>
                                        <p:tav tm="100000">
                                          <p:val>
                                            <p:fltVal val="0"/>
                                          </p:val>
                                        </p:tav>
                                      </p:tavLst>
                                    </p:anim>
                                    <p:animEffect transition="in" filter="fade">
                                      <p:cBhvr>
                                        <p:cTn id="46" dur="250"/>
                                        <p:tgtEl>
                                          <p:spTgt spid="14"/>
                                        </p:tgtEl>
                                      </p:cBhvr>
                                    </p:animEffect>
                                  </p:childTnLst>
                                </p:cTn>
                              </p:par>
                            </p:childTnLst>
                          </p:cTn>
                        </p:par>
                        <p:par>
                          <p:cTn id="47" fill="hold">
                            <p:stCondLst>
                              <p:cond delay="2350"/>
                            </p:stCondLst>
                            <p:childTnLst>
                              <p:par>
                                <p:cTn id="48" presetID="32" presetClass="emph" presetSubtype="0" fill="hold" nodeType="afterEffect">
                                  <p:stCondLst>
                                    <p:cond delay="0"/>
                                  </p:stCondLst>
                                  <p:childTnLst>
                                    <p:animRot by="120000">
                                      <p:cBhvr>
                                        <p:cTn id="49" dur="100" fill="hold">
                                          <p:stCondLst>
                                            <p:cond delay="0"/>
                                          </p:stCondLst>
                                        </p:cTn>
                                        <p:tgtEl>
                                          <p:spTgt spid="8"/>
                                        </p:tgtEl>
                                        <p:attrNameLst>
                                          <p:attrName>r</p:attrName>
                                        </p:attrNameLst>
                                      </p:cBhvr>
                                    </p:animRot>
                                    <p:animRot by="-240000">
                                      <p:cBhvr>
                                        <p:cTn id="50" dur="200" fill="hold">
                                          <p:stCondLst>
                                            <p:cond delay="200"/>
                                          </p:stCondLst>
                                        </p:cTn>
                                        <p:tgtEl>
                                          <p:spTgt spid="8"/>
                                        </p:tgtEl>
                                        <p:attrNameLst>
                                          <p:attrName>r</p:attrName>
                                        </p:attrNameLst>
                                      </p:cBhvr>
                                    </p:animRot>
                                    <p:animRot by="240000">
                                      <p:cBhvr>
                                        <p:cTn id="51" dur="200" fill="hold">
                                          <p:stCondLst>
                                            <p:cond delay="400"/>
                                          </p:stCondLst>
                                        </p:cTn>
                                        <p:tgtEl>
                                          <p:spTgt spid="8"/>
                                        </p:tgtEl>
                                        <p:attrNameLst>
                                          <p:attrName>r</p:attrName>
                                        </p:attrNameLst>
                                      </p:cBhvr>
                                    </p:animRot>
                                    <p:animRot by="-240000">
                                      <p:cBhvr>
                                        <p:cTn id="52" dur="200" fill="hold">
                                          <p:stCondLst>
                                            <p:cond delay="600"/>
                                          </p:stCondLst>
                                        </p:cTn>
                                        <p:tgtEl>
                                          <p:spTgt spid="8"/>
                                        </p:tgtEl>
                                        <p:attrNameLst>
                                          <p:attrName>r</p:attrName>
                                        </p:attrNameLst>
                                      </p:cBhvr>
                                    </p:animRot>
                                    <p:animRot by="120000">
                                      <p:cBhvr>
                                        <p:cTn id="53" dur="200" fill="hold">
                                          <p:stCondLst>
                                            <p:cond delay="800"/>
                                          </p:stCondLst>
                                        </p:cTn>
                                        <p:tgtEl>
                                          <p:spTgt spid="8"/>
                                        </p:tgtEl>
                                        <p:attrNameLst>
                                          <p:attrName>r</p:attrName>
                                        </p:attrNameLst>
                                      </p:cBhvr>
                                    </p:animRot>
                                  </p:childTnLst>
                                </p:cTn>
                              </p:par>
                              <p:par>
                                <p:cTn id="54" presetID="32" presetClass="emph" presetSubtype="0" fill="hold" nodeType="withEffect">
                                  <p:stCondLst>
                                    <p:cond delay="0"/>
                                  </p:stCondLst>
                                  <p:childTnLst>
                                    <p:animRot by="120000">
                                      <p:cBhvr>
                                        <p:cTn id="55" dur="100" fill="hold">
                                          <p:stCondLst>
                                            <p:cond delay="0"/>
                                          </p:stCondLst>
                                        </p:cTn>
                                        <p:tgtEl>
                                          <p:spTgt spid="10"/>
                                        </p:tgtEl>
                                        <p:attrNameLst>
                                          <p:attrName>r</p:attrName>
                                        </p:attrNameLst>
                                      </p:cBhvr>
                                    </p:animRot>
                                    <p:animRot by="-240000">
                                      <p:cBhvr>
                                        <p:cTn id="56" dur="200" fill="hold">
                                          <p:stCondLst>
                                            <p:cond delay="200"/>
                                          </p:stCondLst>
                                        </p:cTn>
                                        <p:tgtEl>
                                          <p:spTgt spid="10"/>
                                        </p:tgtEl>
                                        <p:attrNameLst>
                                          <p:attrName>r</p:attrName>
                                        </p:attrNameLst>
                                      </p:cBhvr>
                                    </p:animRot>
                                    <p:animRot by="240000">
                                      <p:cBhvr>
                                        <p:cTn id="57" dur="200" fill="hold">
                                          <p:stCondLst>
                                            <p:cond delay="400"/>
                                          </p:stCondLst>
                                        </p:cTn>
                                        <p:tgtEl>
                                          <p:spTgt spid="10"/>
                                        </p:tgtEl>
                                        <p:attrNameLst>
                                          <p:attrName>r</p:attrName>
                                        </p:attrNameLst>
                                      </p:cBhvr>
                                    </p:animRot>
                                    <p:animRot by="-240000">
                                      <p:cBhvr>
                                        <p:cTn id="58" dur="200" fill="hold">
                                          <p:stCondLst>
                                            <p:cond delay="600"/>
                                          </p:stCondLst>
                                        </p:cTn>
                                        <p:tgtEl>
                                          <p:spTgt spid="10"/>
                                        </p:tgtEl>
                                        <p:attrNameLst>
                                          <p:attrName>r</p:attrName>
                                        </p:attrNameLst>
                                      </p:cBhvr>
                                    </p:animRot>
                                    <p:animRot by="120000">
                                      <p:cBhvr>
                                        <p:cTn id="59" dur="200" fill="hold">
                                          <p:stCondLst>
                                            <p:cond delay="800"/>
                                          </p:stCondLst>
                                        </p:cTn>
                                        <p:tgtEl>
                                          <p:spTgt spid="10"/>
                                        </p:tgtEl>
                                        <p:attrNameLst>
                                          <p:attrName>r</p:attrName>
                                        </p:attrNameLst>
                                      </p:cBhvr>
                                    </p:animRot>
                                  </p:childTnLst>
                                </p:cTn>
                              </p:par>
                              <p:par>
                                <p:cTn id="60" presetID="32" presetClass="emph" presetSubtype="0" fill="hold" nodeType="withEffect">
                                  <p:stCondLst>
                                    <p:cond delay="0"/>
                                  </p:stCondLst>
                                  <p:childTnLst>
                                    <p:animRot by="120000">
                                      <p:cBhvr>
                                        <p:cTn id="61" dur="100" fill="hold">
                                          <p:stCondLst>
                                            <p:cond delay="0"/>
                                          </p:stCondLst>
                                        </p:cTn>
                                        <p:tgtEl>
                                          <p:spTgt spid="5"/>
                                        </p:tgtEl>
                                        <p:attrNameLst>
                                          <p:attrName>r</p:attrName>
                                        </p:attrNameLst>
                                      </p:cBhvr>
                                    </p:animRot>
                                    <p:animRot by="-240000">
                                      <p:cBhvr>
                                        <p:cTn id="62" dur="200" fill="hold">
                                          <p:stCondLst>
                                            <p:cond delay="200"/>
                                          </p:stCondLst>
                                        </p:cTn>
                                        <p:tgtEl>
                                          <p:spTgt spid="5"/>
                                        </p:tgtEl>
                                        <p:attrNameLst>
                                          <p:attrName>r</p:attrName>
                                        </p:attrNameLst>
                                      </p:cBhvr>
                                    </p:animRot>
                                    <p:animRot by="240000">
                                      <p:cBhvr>
                                        <p:cTn id="63" dur="200" fill="hold">
                                          <p:stCondLst>
                                            <p:cond delay="400"/>
                                          </p:stCondLst>
                                        </p:cTn>
                                        <p:tgtEl>
                                          <p:spTgt spid="5"/>
                                        </p:tgtEl>
                                        <p:attrNameLst>
                                          <p:attrName>r</p:attrName>
                                        </p:attrNameLst>
                                      </p:cBhvr>
                                    </p:animRot>
                                    <p:animRot by="-240000">
                                      <p:cBhvr>
                                        <p:cTn id="64" dur="200" fill="hold">
                                          <p:stCondLst>
                                            <p:cond delay="600"/>
                                          </p:stCondLst>
                                        </p:cTn>
                                        <p:tgtEl>
                                          <p:spTgt spid="5"/>
                                        </p:tgtEl>
                                        <p:attrNameLst>
                                          <p:attrName>r</p:attrName>
                                        </p:attrNameLst>
                                      </p:cBhvr>
                                    </p:animRot>
                                    <p:animRot by="120000">
                                      <p:cBhvr>
                                        <p:cTn id="65" dur="200" fill="hold">
                                          <p:stCondLst>
                                            <p:cond delay="800"/>
                                          </p:stCondLst>
                                        </p:cTn>
                                        <p:tgtEl>
                                          <p:spTgt spid="5"/>
                                        </p:tgtEl>
                                        <p:attrNameLst>
                                          <p:attrName>r</p:attrName>
                                        </p:attrNameLst>
                                      </p:cBhvr>
                                    </p:animRot>
                                  </p:childTnLst>
                                </p:cTn>
                              </p:par>
                              <p:par>
                                <p:cTn id="66" presetID="32" presetClass="emph" presetSubtype="0" fill="hold" nodeType="withEffect">
                                  <p:stCondLst>
                                    <p:cond delay="0"/>
                                  </p:stCondLst>
                                  <p:childTnLst>
                                    <p:animRot by="120000">
                                      <p:cBhvr>
                                        <p:cTn id="67" dur="100" fill="hold">
                                          <p:stCondLst>
                                            <p:cond delay="0"/>
                                          </p:stCondLst>
                                        </p:cTn>
                                        <p:tgtEl>
                                          <p:spTgt spid="12"/>
                                        </p:tgtEl>
                                        <p:attrNameLst>
                                          <p:attrName>r</p:attrName>
                                        </p:attrNameLst>
                                      </p:cBhvr>
                                    </p:animRot>
                                    <p:animRot by="-240000">
                                      <p:cBhvr>
                                        <p:cTn id="68" dur="200" fill="hold">
                                          <p:stCondLst>
                                            <p:cond delay="200"/>
                                          </p:stCondLst>
                                        </p:cTn>
                                        <p:tgtEl>
                                          <p:spTgt spid="12"/>
                                        </p:tgtEl>
                                        <p:attrNameLst>
                                          <p:attrName>r</p:attrName>
                                        </p:attrNameLst>
                                      </p:cBhvr>
                                    </p:animRot>
                                    <p:animRot by="240000">
                                      <p:cBhvr>
                                        <p:cTn id="69" dur="200" fill="hold">
                                          <p:stCondLst>
                                            <p:cond delay="400"/>
                                          </p:stCondLst>
                                        </p:cTn>
                                        <p:tgtEl>
                                          <p:spTgt spid="12"/>
                                        </p:tgtEl>
                                        <p:attrNameLst>
                                          <p:attrName>r</p:attrName>
                                        </p:attrNameLst>
                                      </p:cBhvr>
                                    </p:animRot>
                                    <p:animRot by="-240000">
                                      <p:cBhvr>
                                        <p:cTn id="70" dur="200" fill="hold">
                                          <p:stCondLst>
                                            <p:cond delay="600"/>
                                          </p:stCondLst>
                                        </p:cTn>
                                        <p:tgtEl>
                                          <p:spTgt spid="12"/>
                                        </p:tgtEl>
                                        <p:attrNameLst>
                                          <p:attrName>r</p:attrName>
                                        </p:attrNameLst>
                                      </p:cBhvr>
                                    </p:animRot>
                                    <p:animRot by="120000">
                                      <p:cBhvr>
                                        <p:cTn id="71" dur="200" fill="hold">
                                          <p:stCondLst>
                                            <p:cond delay="800"/>
                                          </p:stCondLst>
                                        </p:cTn>
                                        <p:tgtEl>
                                          <p:spTgt spid="12"/>
                                        </p:tgtEl>
                                        <p:attrNameLst>
                                          <p:attrName>r</p:attrName>
                                        </p:attrNameLst>
                                      </p:cBhvr>
                                    </p:animRot>
                                  </p:childTnLst>
                                </p:cTn>
                              </p:par>
                              <p:par>
                                <p:cTn id="72" presetID="32" presetClass="emph" presetSubtype="0" fill="hold" nodeType="withEffect">
                                  <p:stCondLst>
                                    <p:cond delay="0"/>
                                  </p:stCondLst>
                                  <p:childTnLst>
                                    <p:animRot by="120000">
                                      <p:cBhvr>
                                        <p:cTn id="73" dur="100" fill="hold">
                                          <p:stCondLst>
                                            <p:cond delay="0"/>
                                          </p:stCondLst>
                                        </p:cTn>
                                        <p:tgtEl>
                                          <p:spTgt spid="14"/>
                                        </p:tgtEl>
                                        <p:attrNameLst>
                                          <p:attrName>r</p:attrName>
                                        </p:attrNameLst>
                                      </p:cBhvr>
                                    </p:animRot>
                                    <p:animRot by="-240000">
                                      <p:cBhvr>
                                        <p:cTn id="74" dur="200" fill="hold">
                                          <p:stCondLst>
                                            <p:cond delay="200"/>
                                          </p:stCondLst>
                                        </p:cTn>
                                        <p:tgtEl>
                                          <p:spTgt spid="14"/>
                                        </p:tgtEl>
                                        <p:attrNameLst>
                                          <p:attrName>r</p:attrName>
                                        </p:attrNameLst>
                                      </p:cBhvr>
                                    </p:animRot>
                                    <p:animRot by="240000">
                                      <p:cBhvr>
                                        <p:cTn id="75" dur="200" fill="hold">
                                          <p:stCondLst>
                                            <p:cond delay="400"/>
                                          </p:stCondLst>
                                        </p:cTn>
                                        <p:tgtEl>
                                          <p:spTgt spid="14"/>
                                        </p:tgtEl>
                                        <p:attrNameLst>
                                          <p:attrName>r</p:attrName>
                                        </p:attrNameLst>
                                      </p:cBhvr>
                                    </p:animRot>
                                    <p:animRot by="-240000">
                                      <p:cBhvr>
                                        <p:cTn id="76" dur="200" fill="hold">
                                          <p:stCondLst>
                                            <p:cond delay="600"/>
                                          </p:stCondLst>
                                        </p:cTn>
                                        <p:tgtEl>
                                          <p:spTgt spid="14"/>
                                        </p:tgtEl>
                                        <p:attrNameLst>
                                          <p:attrName>r</p:attrName>
                                        </p:attrNameLst>
                                      </p:cBhvr>
                                    </p:animRot>
                                    <p:animRot by="120000">
                                      <p:cBhvr>
                                        <p:cTn id="77" dur="200" fill="hold">
                                          <p:stCondLst>
                                            <p:cond delay="80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雨 が含まれている画像&#10;&#10;自動的に生成された説明">
            <a:extLst>
              <a:ext uri="{FF2B5EF4-FFF2-40B4-BE49-F238E27FC236}">
                <a16:creationId xmlns:a16="http://schemas.microsoft.com/office/drawing/2014/main" id="{120CFBF1-5D77-D124-F051-E5A64CE2A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031873" cy="1015663"/>
          </a:xfrm>
          <a:prstGeom prst="rect">
            <a:avLst/>
          </a:prstGeom>
          <a:noFill/>
        </p:spPr>
        <p:txBody>
          <a:bodyPr wrap="none" rtlCol="0">
            <a:spAutoFit/>
          </a:bodyPr>
          <a:lstStyle/>
          <a:p>
            <a:r>
              <a:rPr kumimoji="1" lang="ja-JP" altLang="en-US" sz="6000" dirty="0"/>
              <a:t>発表の流れ</a:t>
            </a:r>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768624" y="1407821"/>
            <a:ext cx="4399120"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１</a:t>
            </a:r>
            <a:r>
              <a:rPr lang="en-US" altLang="ja-JP" sz="4000" dirty="0">
                <a:solidFill>
                  <a:schemeClr val="accent1">
                    <a:lumMod val="40000"/>
                    <a:lumOff val="60000"/>
                  </a:schemeClr>
                </a:solidFill>
              </a:rPr>
              <a:t>.</a:t>
            </a:r>
            <a:r>
              <a:rPr lang="ja-JP" altLang="en-US" sz="4000" dirty="0">
                <a:solidFill>
                  <a:schemeClr val="accent1">
                    <a:lumMod val="40000"/>
                    <a:lumOff val="60000"/>
                  </a:schemeClr>
                </a:solidFill>
              </a:rPr>
              <a:t>ドアラとは？</a:t>
            </a:r>
            <a:endParaRPr kumimoji="1" lang="ja-JP" altLang="en-US" sz="4000" dirty="0">
              <a:solidFill>
                <a:schemeClr val="accent1">
                  <a:lumMod val="40000"/>
                  <a:lumOff val="60000"/>
                </a:schemeClr>
              </a:solidFill>
            </a:endParaRPr>
          </a:p>
        </p:txBody>
      </p:sp>
      <p:sp>
        <p:nvSpPr>
          <p:cNvPr id="5" name="テキスト ボックス 4">
            <a:extLst>
              <a:ext uri="{FF2B5EF4-FFF2-40B4-BE49-F238E27FC236}">
                <a16:creationId xmlns:a16="http://schemas.microsoft.com/office/drawing/2014/main" id="{C6733EF7-C19D-C76C-55E5-7CD6203DED85}"/>
              </a:ext>
            </a:extLst>
          </p:cNvPr>
          <p:cNvSpPr txBox="1"/>
          <p:nvPr/>
        </p:nvSpPr>
        <p:spPr>
          <a:xfrm>
            <a:off x="768624" y="2829045"/>
            <a:ext cx="5729157" cy="707886"/>
          </a:xfrm>
          <a:prstGeom prst="rect">
            <a:avLst/>
          </a:prstGeom>
          <a:noFill/>
        </p:spPr>
        <p:txBody>
          <a:bodyPr wrap="square" rtlCol="0">
            <a:spAutoFit/>
          </a:bodyPr>
          <a:lstStyle/>
          <a:p>
            <a:r>
              <a:rPr lang="ja-JP" altLang="en-US" sz="4000" dirty="0">
                <a:solidFill>
                  <a:schemeClr val="accent1">
                    <a:lumMod val="40000"/>
                    <a:lumOff val="60000"/>
                  </a:schemeClr>
                </a:solidFill>
              </a:rPr>
              <a:t>３</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今回の開発テーマ</a:t>
            </a:r>
          </a:p>
        </p:txBody>
      </p:sp>
      <p:sp>
        <p:nvSpPr>
          <p:cNvPr id="6" name="テキスト ボックス 5">
            <a:extLst>
              <a:ext uri="{FF2B5EF4-FFF2-40B4-BE49-F238E27FC236}">
                <a16:creationId xmlns:a16="http://schemas.microsoft.com/office/drawing/2014/main" id="{EFFAC4F4-BA57-EF26-7916-E67A63F7F74E}"/>
              </a:ext>
            </a:extLst>
          </p:cNvPr>
          <p:cNvSpPr txBox="1"/>
          <p:nvPr/>
        </p:nvSpPr>
        <p:spPr>
          <a:xfrm>
            <a:off x="768625" y="2118433"/>
            <a:ext cx="5327375" cy="707886"/>
          </a:xfrm>
          <a:prstGeom prst="rect">
            <a:avLst/>
          </a:prstGeom>
          <a:noFill/>
        </p:spPr>
        <p:txBody>
          <a:bodyPr wrap="square" rtlCol="0">
            <a:spAutoFit/>
          </a:bodyPr>
          <a:lstStyle/>
          <a:p>
            <a:r>
              <a:rPr lang="ja-JP" altLang="en-US" sz="4000" dirty="0">
                <a:solidFill>
                  <a:schemeClr val="accent1">
                    <a:lumMod val="40000"/>
                    <a:lumOff val="60000"/>
                  </a:schemeClr>
                </a:solidFill>
              </a:rPr>
              <a:t>２</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ペルソナについて</a:t>
            </a:r>
          </a:p>
        </p:txBody>
      </p:sp>
      <p:sp>
        <p:nvSpPr>
          <p:cNvPr id="8" name="テキスト ボックス 7">
            <a:extLst>
              <a:ext uri="{FF2B5EF4-FFF2-40B4-BE49-F238E27FC236}">
                <a16:creationId xmlns:a16="http://schemas.microsoft.com/office/drawing/2014/main" id="{430D41AC-B09B-C9F0-C65C-C096E46ECFCA}"/>
              </a:ext>
            </a:extLst>
          </p:cNvPr>
          <p:cNvSpPr txBox="1"/>
          <p:nvPr/>
        </p:nvSpPr>
        <p:spPr>
          <a:xfrm>
            <a:off x="768624" y="3536931"/>
            <a:ext cx="6560430" cy="707886"/>
          </a:xfrm>
          <a:prstGeom prst="rect">
            <a:avLst/>
          </a:prstGeom>
          <a:noFill/>
        </p:spPr>
        <p:txBody>
          <a:bodyPr wrap="square" rtlCol="0">
            <a:spAutoFit/>
          </a:bodyPr>
          <a:lstStyle/>
          <a:p>
            <a:r>
              <a:rPr lang="ja-JP" altLang="en-US" sz="4000" dirty="0"/>
              <a:t>４</a:t>
            </a:r>
            <a:r>
              <a:rPr lang="en-US" altLang="ja-JP" sz="4000" dirty="0"/>
              <a:t>.</a:t>
            </a:r>
            <a:r>
              <a:rPr kumimoji="1" lang="ja-JP" altLang="en-US" sz="4000" dirty="0"/>
              <a:t>デモンストレーション</a:t>
            </a:r>
            <a:endParaRPr kumimoji="1" lang="en-US" altLang="ja-JP" sz="4000" dirty="0"/>
          </a:p>
        </p:txBody>
      </p:sp>
      <p:sp>
        <p:nvSpPr>
          <p:cNvPr id="9" name="テキスト ボックス 8">
            <a:extLst>
              <a:ext uri="{FF2B5EF4-FFF2-40B4-BE49-F238E27FC236}">
                <a16:creationId xmlns:a16="http://schemas.microsoft.com/office/drawing/2014/main" id="{C39B38B4-3C81-3F79-CBD7-959A623E1F9B}"/>
              </a:ext>
            </a:extLst>
          </p:cNvPr>
          <p:cNvSpPr txBox="1"/>
          <p:nvPr/>
        </p:nvSpPr>
        <p:spPr>
          <a:xfrm>
            <a:off x="768624" y="4244817"/>
            <a:ext cx="6283339" cy="707886"/>
          </a:xfrm>
          <a:prstGeom prst="rect">
            <a:avLst/>
          </a:prstGeom>
          <a:noFill/>
        </p:spPr>
        <p:txBody>
          <a:bodyPr wrap="square" rtlCol="0">
            <a:spAutoFit/>
          </a:bodyPr>
          <a:lstStyle/>
          <a:p>
            <a:r>
              <a:rPr kumimoji="1" lang="ja-JP" altLang="en-US" sz="4000" dirty="0"/>
              <a:t>５</a:t>
            </a:r>
            <a:r>
              <a:rPr lang="en-US" altLang="ja-JP" sz="4000" dirty="0"/>
              <a:t>.</a:t>
            </a:r>
            <a:r>
              <a:rPr kumimoji="1" lang="ja-JP" altLang="en-US" sz="4000" dirty="0"/>
              <a:t>工夫点、力を入れた点</a:t>
            </a:r>
          </a:p>
        </p:txBody>
      </p:sp>
      <p:sp>
        <p:nvSpPr>
          <p:cNvPr id="10" name="テキスト ボックス 9">
            <a:extLst>
              <a:ext uri="{FF2B5EF4-FFF2-40B4-BE49-F238E27FC236}">
                <a16:creationId xmlns:a16="http://schemas.microsoft.com/office/drawing/2014/main" id="{54AA6FD7-9864-2BE4-67F5-5F7AA9D4C4FF}"/>
              </a:ext>
            </a:extLst>
          </p:cNvPr>
          <p:cNvSpPr txBox="1"/>
          <p:nvPr/>
        </p:nvSpPr>
        <p:spPr>
          <a:xfrm>
            <a:off x="768624" y="4952703"/>
            <a:ext cx="3485324" cy="707886"/>
          </a:xfrm>
          <a:prstGeom prst="rect">
            <a:avLst/>
          </a:prstGeom>
          <a:noFill/>
        </p:spPr>
        <p:txBody>
          <a:bodyPr wrap="square" rtlCol="0">
            <a:spAutoFit/>
          </a:bodyPr>
          <a:lstStyle/>
          <a:p>
            <a:r>
              <a:rPr kumimoji="1" lang="ja-JP" altLang="en-US" sz="4000" dirty="0"/>
              <a:t>６</a:t>
            </a:r>
            <a:r>
              <a:rPr lang="en-US" altLang="ja-JP" sz="4000" dirty="0"/>
              <a:t>.</a:t>
            </a:r>
            <a:r>
              <a:rPr kumimoji="1" lang="ja-JP" altLang="en-US" sz="4000" dirty="0"/>
              <a:t>苦労した点</a:t>
            </a:r>
          </a:p>
        </p:txBody>
      </p:sp>
      <p:sp>
        <p:nvSpPr>
          <p:cNvPr id="11" name="テキスト ボックス 10">
            <a:extLst>
              <a:ext uri="{FF2B5EF4-FFF2-40B4-BE49-F238E27FC236}">
                <a16:creationId xmlns:a16="http://schemas.microsoft.com/office/drawing/2014/main" id="{D0C03CEB-4503-8966-EAFB-E8736E3BA17C}"/>
              </a:ext>
            </a:extLst>
          </p:cNvPr>
          <p:cNvSpPr txBox="1"/>
          <p:nvPr/>
        </p:nvSpPr>
        <p:spPr>
          <a:xfrm>
            <a:off x="768624" y="5660589"/>
            <a:ext cx="2016139" cy="707886"/>
          </a:xfrm>
          <a:prstGeom prst="rect">
            <a:avLst/>
          </a:prstGeom>
          <a:noFill/>
        </p:spPr>
        <p:txBody>
          <a:bodyPr wrap="square" rtlCol="0">
            <a:spAutoFit/>
          </a:bodyPr>
          <a:lstStyle/>
          <a:p>
            <a:r>
              <a:rPr kumimoji="1" lang="ja-JP" altLang="en-US" sz="4000" dirty="0"/>
              <a:t>７</a:t>
            </a:r>
            <a:r>
              <a:rPr lang="en-US" altLang="ja-JP" sz="4000" dirty="0"/>
              <a:t>.</a:t>
            </a:r>
            <a:r>
              <a:rPr lang="ja-JP" altLang="en-US" sz="4000" dirty="0"/>
              <a:t>感想</a:t>
            </a:r>
            <a:endParaRPr kumimoji="1" lang="ja-JP" altLang="en-US" sz="4000" dirty="0"/>
          </a:p>
        </p:txBody>
      </p:sp>
    </p:spTree>
    <p:extLst>
      <p:ext uri="{BB962C8B-B14F-4D97-AF65-F5344CB8AC3E}">
        <p14:creationId xmlns:p14="http://schemas.microsoft.com/office/powerpoint/2010/main" val="147786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8"/>
                                        </p:tgtEl>
                                        <p:attrNameLst>
                                          <p:attrName>ppt_x</p:attrName>
                                          <p:attrName>ppt_y</p:attrName>
                                        </p:attrNameLst>
                                      </p:cBhvr>
                                    </p:animMotion>
                                    <p:animRot by="1500000">
                                      <p:cBhvr>
                                        <p:cTn id="7" dur="125" fill="hold">
                                          <p:stCondLst>
                                            <p:cond delay="0"/>
                                          </p:stCondLst>
                                        </p:cTn>
                                        <p:tgtEl>
                                          <p:spTgt spid="8"/>
                                        </p:tgtEl>
                                        <p:attrNameLst>
                                          <p:attrName>r</p:attrName>
                                        </p:attrNameLst>
                                      </p:cBhvr>
                                    </p:animRot>
                                    <p:animRot by="-1500000">
                                      <p:cBhvr>
                                        <p:cTn id="8" dur="125" fill="hold">
                                          <p:stCondLst>
                                            <p:cond delay="125"/>
                                          </p:stCondLst>
                                        </p:cTn>
                                        <p:tgtEl>
                                          <p:spTgt spid="8"/>
                                        </p:tgtEl>
                                        <p:attrNameLst>
                                          <p:attrName>r</p:attrName>
                                        </p:attrNameLst>
                                      </p:cBhvr>
                                    </p:animRot>
                                    <p:animRot by="-1500000">
                                      <p:cBhvr>
                                        <p:cTn id="9" dur="125" fill="hold">
                                          <p:stCondLst>
                                            <p:cond delay="250"/>
                                          </p:stCondLst>
                                        </p:cTn>
                                        <p:tgtEl>
                                          <p:spTgt spid="8"/>
                                        </p:tgtEl>
                                        <p:attrNameLst>
                                          <p:attrName>r</p:attrName>
                                        </p:attrNameLst>
                                      </p:cBhvr>
                                    </p:animRot>
                                    <p:animRot by="1500000">
                                      <p:cBhvr>
                                        <p:cTn id="10"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AC5309145EA1814EBD2846E28C5317E2" ma:contentTypeVersion="2" ma:contentTypeDescription="新しいドキュメントを作成します。" ma:contentTypeScope="" ma:versionID="b902039f9b89433e1b9a88871ac1bed1">
  <xsd:schema xmlns:xsd="http://www.w3.org/2001/XMLSchema" xmlns:xs="http://www.w3.org/2001/XMLSchema" xmlns:p="http://schemas.microsoft.com/office/2006/metadata/properties" xmlns:ns3="63a85d34-499a-47c1-a6c3-3f1f522599ca" targetNamespace="http://schemas.microsoft.com/office/2006/metadata/properties" ma:root="true" ma:fieldsID="d5dec7e48f7f6e468ac8f8d411044250" ns3:_="">
    <xsd:import namespace="63a85d34-499a-47c1-a6c3-3f1f522599ca"/>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a85d34-499a-47c1-a6c3-3f1f522599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42DA13-98F5-4F99-9244-EAD6ADC0277B}">
  <ds:schemaRefs>
    <ds:schemaRef ds:uri="http://schemas.microsoft.com/sharepoint/v3/contenttype/forms"/>
  </ds:schemaRefs>
</ds:datastoreItem>
</file>

<file path=customXml/itemProps2.xml><?xml version="1.0" encoding="utf-8"?>
<ds:datastoreItem xmlns:ds="http://schemas.openxmlformats.org/officeDocument/2006/customXml" ds:itemID="{5A0CC1C5-D140-46E5-9AFC-A3247F4419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a85d34-499a-47c1-a6c3-3f1f522599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51C01E-8F58-4DD5-BD54-FD29928988DD}">
  <ds:schemaRefs>
    <ds:schemaRef ds:uri="http://schemas.microsoft.com/office/2006/documentManagement/types"/>
    <ds:schemaRef ds:uri="http://schemas.openxmlformats.org/package/2006/metadata/core-properties"/>
    <ds:schemaRef ds:uri="63a85d34-499a-47c1-a6c3-3f1f522599ca"/>
    <ds:schemaRef ds:uri="http://www.w3.org/XML/1998/namespace"/>
    <ds:schemaRef ds:uri="http://purl.org/dc/dcmitype/"/>
    <ds:schemaRef ds:uri="http://schemas.microsoft.com/office/infopath/2007/PartnerControls"/>
    <ds:schemaRef ds:uri="http://schemas.microsoft.com/office/2006/metadata/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2232</TotalTime>
  <Words>1136</Words>
  <Application>Microsoft Office PowerPoint</Application>
  <PresentationFormat>ワイド画面</PresentationFormat>
  <Paragraphs>142</Paragraphs>
  <Slides>21</Slides>
  <Notes>0</Notes>
  <HiddenSlides>0</HiddenSlides>
  <MMClips>3</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21</vt:i4>
      </vt:variant>
    </vt:vector>
  </HeadingPairs>
  <TitlesOfParts>
    <vt:vector size="25" baseType="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飯田幸輝</dc:creator>
  <cp:lastModifiedBy>飯田幸輝</cp:lastModifiedBy>
  <cp:revision>10</cp:revision>
  <dcterms:created xsi:type="dcterms:W3CDTF">2022-06-09T05:46:05Z</dcterms:created>
  <dcterms:modified xsi:type="dcterms:W3CDTF">2022-06-28T08:32:51Z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0x010100AC5309145EA1814EBD2846E28C5317E2</vt:lpwstr>
  </property>
</Properties>
</file>